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2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7742"/>
    <p:restoredTop sz="98769"/>
  </p:normalViewPr>
  <p:slideViewPr>
    <p:cSldViewPr snapToGrid="0">
      <p:cViewPr>
        <p:scale>
          <a:sx n="90" d="100"/>
          <a:sy n="90" d="100"/>
        </p:scale>
        <p:origin x="-1248" y="-330"/>
      </p:cViewPr>
      <p:guideLst>
        <p:guide orient="horz" pos="2135"/>
        <p:guide orient="horz" pos="2202"/>
        <p:guide orient="horz" pos="-3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</p:cSldViewPr>
  </p:notes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presProps" Target="presProps.xml"  /><Relationship Id="rId75" Type="http://schemas.openxmlformats.org/officeDocument/2006/relationships/viewProps" Target="viewProps.xml"  /><Relationship Id="rId76" Type="http://schemas.openxmlformats.org/officeDocument/2006/relationships/theme" Target="theme/theme1.xml"  /><Relationship Id="rId77" Type="http://schemas.openxmlformats.org/officeDocument/2006/relationships/tableStyles" Target="tableStyles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8A513BA-3E82-4812-9926-DD5B40EAAC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2DC2647-C259-4EB5-84B8-93A3F8E54DE7}" type="datetime1">
              <a:rPr lang="ko-KR" altLang="en-US"/>
              <a:pPr lvl="0">
                <a:defRPr/>
              </a:pPr>
              <a:t>2019-12-30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440BA11-FEDB-4E64-B4BE-9FDEE8123FE3}" type="datetime1">
              <a:rPr lang="ko-KR" altLang="en-US"/>
              <a:pPr lvl="0">
                <a:defRPr/>
              </a:pPr>
              <a:t>2019-12-30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8D56DB-D808-478E-8624-F84E557D342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6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7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8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5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0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1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2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3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4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5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6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52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5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54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56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57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http 요청/응답 패킷을 캡쳐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58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59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60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61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62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63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64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65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위에 리버스쉘은 소켓이 하나 실행할때 마다 </a:t>
            </a:r>
            <a:r>
              <a:rPr lang="en-US" altLang="ko-KR"/>
              <a:t>fd</a:t>
            </a:r>
            <a:r>
              <a:rPr lang="ko-KR" altLang="en-US"/>
              <a:t>값이 하나씩 올라가는데 </a:t>
            </a:r>
            <a:r>
              <a:rPr lang="en-US" altLang="ko-KR"/>
              <a:t>0</a:t>
            </a:r>
            <a:r>
              <a:rPr lang="ko-KR" altLang="en-US"/>
              <a:t>은 입력 </a:t>
            </a:r>
            <a:r>
              <a:rPr lang="en-US" altLang="ko-KR"/>
              <a:t>1</a:t>
            </a:r>
            <a:r>
              <a:rPr lang="ko-KR" altLang="en-US"/>
              <a:t>은 출력 </a:t>
            </a:r>
            <a:r>
              <a:rPr lang="en-US" altLang="ko-KR"/>
              <a:t>2</a:t>
            </a:r>
            <a:r>
              <a:rPr lang="ko-KR" altLang="en-US"/>
              <a:t>는 오류로 쉘을 실행하면 무조건 가져오지만 다른 쉘에서 일을하고있으면 새롭게 </a:t>
            </a:r>
            <a:r>
              <a:rPr lang="en-US" altLang="ko-KR"/>
              <a:t>3</a:t>
            </a:r>
            <a:r>
              <a:rPr lang="ko-KR" altLang="en-US"/>
              <a:t>번으로 올라온다 이런 공격원리가 있는데 위는 새롭게 쉘을 띄우고 이후 </a:t>
            </a:r>
            <a:r>
              <a:rPr lang="en-US" altLang="ko-KR"/>
              <a:t>exec</a:t>
            </a:r>
            <a:r>
              <a:rPr lang="ko-KR" altLang="en-US"/>
              <a:t>명령어로 쉘을 실행시킨다 그후 해당 쉘에서 사용하는 입력 출력 에러를 접속한 포트로 복사해서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명령어를 입력하고 출력하고 에러표시가 나오게 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66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67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68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69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Onboarding : 조직내 새로 합류한 사람이 빠르게 조직의 문화를 익히고 적응하도록 돕는 과정</a:t>
            </a:r>
            <a:endParaRPr lang="ko-KR" altLang="en-US"/>
          </a:p>
          <a:p>
            <a:pPr>
              <a:defRPr/>
            </a:pPr>
            <a:r>
              <a:rPr lang="ko-KR" altLang="en-US"/>
              <a:t>=&gt; 신입사원 안내/교육</a:t>
            </a:r>
            <a:endParaRPr lang="ko-KR" altLang="en-US"/>
          </a:p>
          <a:p>
            <a:pPr>
              <a:defRPr/>
            </a:pPr>
            <a:r>
              <a:rPr lang="ko-KR" altLang="en-US"/>
              <a:t>계정 이름 : chuck@localhost.com</a:t>
            </a:r>
            <a:endParaRPr lang="ko-KR" altLang="en-US"/>
          </a:p>
          <a:p>
            <a:pPr>
              <a:defRPr/>
            </a:pPr>
            <a:r>
              <a:rPr lang="ko-KR" altLang="en-US"/>
              <a:t>계정 비밀번호 :  비디오 속 remote detonator에 나타난 단어 소문자 + HID 프록시카드 리더의 전송 주파수 </a:t>
            </a:r>
            <a:endParaRPr lang="ko-KR" altLang="en-US"/>
          </a:p>
          <a:p>
            <a:pPr>
              <a:defRPr/>
            </a:pPr>
            <a:r>
              <a:rPr lang="ko-KR" altLang="en-US"/>
              <a:t>ex) "facility007"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49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비밀번호 뒷자리 : 125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50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비밀번호 앞자리 : helicopter</a:t>
            </a:r>
            <a:endParaRPr lang="ko-KR" altLang="en-US"/>
          </a:p>
          <a:p>
            <a:pPr>
              <a:defRPr/>
            </a:pPr>
            <a:r>
              <a:rPr lang="ko-KR" altLang="en-US"/>
              <a:t>최종 비밀번호 : helicopter125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51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로그인 성공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52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파일 업로드 인증 우회 취약점이 있다.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53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파일 업로드 할 수 있는 페이지가 존재한다.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54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F8D56DB-D808-478E-8624-F84E557D3424}" type="slidenum">
              <a:rPr lang="en-US" altLang="en-US"/>
              <a:pPr lvl="0">
                <a:defRPr/>
              </a:pPr>
              <a:t>55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비즈니스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78EBE-A72E-46E7-A309-F0F7C5A4087F}" type="datetimeFigureOut">
              <a:rPr lang="ko-KR" altLang="en-US" smtClean="0"/>
              <a:t>2019-12-30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09ADC-67AE-49E0-BA59-8872F5BB0C6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57"/>
          <a:stretch/>
        </p:blipFill>
        <p:spPr>
          <a:xfrm>
            <a:off x="1059" y="480745"/>
            <a:ext cx="12192000" cy="67935"/>
          </a:xfrm>
          <a:prstGeom prst="rect">
            <a:avLst/>
          </a:prstGeom>
          <a:solidFill>
            <a:srgbClr val="008FD4"/>
          </a:solidFill>
        </p:spPr>
      </p:pic>
      <p:sp>
        <p:nvSpPr>
          <p:cNvPr id="6" name="텍스트 개체 틀 18"/>
          <p:cNvSpPr>
            <a:spLocks noGrp="1"/>
          </p:cNvSpPr>
          <p:nvPr>
            <p:ph type="body" sz="quarter" idx="13"/>
          </p:nvPr>
        </p:nvSpPr>
        <p:spPr>
          <a:xfrm>
            <a:off x="156711" y="111600"/>
            <a:ext cx="7560181" cy="3416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7" name="텍스트 개체 틀 18"/>
          <p:cNvSpPr>
            <a:spLocks noGrp="1"/>
          </p:cNvSpPr>
          <p:nvPr>
            <p:ph type="body" sz="quarter" idx="14"/>
          </p:nvPr>
        </p:nvSpPr>
        <p:spPr>
          <a:xfrm>
            <a:off x="6480043" y="111600"/>
            <a:ext cx="5546040" cy="34163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 algn="r">
              <a:buNone/>
              <a:defRPr kumimoji="1"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a typeface="맑은 고딕" pitchFamily="50" charset="-127"/>
              </a:defRPr>
            </a:lvl1pPr>
          </a:lstStyle>
          <a:p>
            <a:pPr marL="0" lvl="0"/>
            <a:endParaRPr lang="ko-KR" altLang="en-US" dirty="0"/>
          </a:p>
        </p:txBody>
      </p:sp>
      <p:sp>
        <p:nvSpPr>
          <p:cNvPr id="8" name="텍스트 개체 틀 18"/>
          <p:cNvSpPr>
            <a:spLocks noGrp="1"/>
          </p:cNvSpPr>
          <p:nvPr>
            <p:ph type="body" sz="quarter" idx="15"/>
          </p:nvPr>
        </p:nvSpPr>
        <p:spPr>
          <a:xfrm>
            <a:off x="156000" y="558801"/>
            <a:ext cx="11880000" cy="31393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just">
              <a:spcBef>
                <a:spcPct val="50000"/>
              </a:spcBef>
            </a:pP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5952661" y="64356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ko-KR" sz="11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Copyright 2014. BGSS all rights reserved.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44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2019-12-30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hyperlink" Target="https://www.vulnhub.com/entry/me-and-my-girlfriend-1,409/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1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1.png"  /><Relationship Id="rId4" Type="http://schemas.openxmlformats.org/officeDocument/2006/relationships/image" Target="../media/image6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1.png"  /><Relationship Id="rId4" Type="http://schemas.openxmlformats.org/officeDocument/2006/relationships/image" Target="../media/image6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8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9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0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1.png"  /><Relationship Id="rId4" Type="http://schemas.openxmlformats.org/officeDocument/2006/relationships/image" Target="../media/image72.png"  /><Relationship Id="rId5" Type="http://schemas.openxmlformats.org/officeDocument/2006/relationships/image" Target="../media/image73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74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75.png"  /><Relationship Id="rId4" Type="http://schemas.openxmlformats.org/officeDocument/2006/relationships/image" Target="../media/image76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81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82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83.png"  /><Relationship Id="rId4" Type="http://schemas.openxmlformats.org/officeDocument/2006/relationships/image" Target="../media/image84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5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90.png"  /><Relationship Id="rId4" Type="http://schemas.openxmlformats.org/officeDocument/2006/relationships/image" Target="../media/image91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5975" y="1518620"/>
            <a:ext cx="3374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</a:rPr>
              <a:t>CTF</a:t>
            </a:r>
          </a:p>
          <a:p>
            <a:r>
              <a:rPr lang="en-US" altLang="ko-KR" sz="2800" spc="-30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(</a:t>
            </a:r>
            <a:r>
              <a:rPr lang="en-US" altLang="ko-KR" sz="2800" spc="-3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굴림" pitchFamily="50" charset="-127"/>
                <a:cs typeface="Courier New" pitchFamily="49" charset="0"/>
              </a:rPr>
              <a:t>Capture The Flag </a:t>
            </a:r>
            <a:r>
              <a:rPr lang="en-US" altLang="ko-KR" sz="2800" spc="-30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)</a:t>
            </a:r>
            <a:endParaRPr lang="ko-KR" altLang="en-US" sz="2800" spc="-30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flipH="1">
            <a:off x="7859485" y="1480457"/>
            <a:ext cx="4332513" cy="5377543"/>
          </a:xfrm>
          <a:prstGeom prst="rtTriangle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03970" y="4920341"/>
            <a:ext cx="17620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3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</a:t>
            </a:r>
          </a:p>
          <a:p>
            <a:pPr algn="r" fontAlgn="base" latinLnBrk="0"/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조장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이원주</a:t>
            </a:r>
            <a:endParaRPr lang="ko-KR" altLang="en-US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 fontAlgn="base" latinLnBrk="0"/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조원 </a:t>
            </a: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최원재</a:t>
            </a:r>
            <a:endParaRPr lang="ko-KR" altLang="en-US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 fontAlgn="base" latinLnBrk="0"/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오성택</a:t>
            </a:r>
            <a:endParaRPr lang="en-US" altLang="ko-KR" sz="2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144" y="6234838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30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기간   </a:t>
            </a:r>
            <a:r>
              <a:rPr lang="en-US" altLang="ko-KR" sz="2400" b="1" spc="-300" dirty="0" smtClean="0">
                <a:solidFill>
                  <a:schemeClr val="tx2">
                    <a:lumMod val="75000"/>
                  </a:schemeClr>
                </a:solidFill>
                <a:latin typeface="굴림" pitchFamily="50" charset="-127"/>
                <a:ea typeface="굴림" pitchFamily="50" charset="-127"/>
              </a:rPr>
              <a:t>:   2019. 12. 20 ~ 2019. 12. 30</a:t>
            </a:r>
            <a:endParaRPr lang="ko-KR" altLang="en-US" sz="2400" b="1" spc="-300" dirty="0">
              <a:solidFill>
                <a:schemeClr val="tx2">
                  <a:lumMod val="75000"/>
                </a:schemeClr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공격준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666990" y="3472234"/>
            <a:ext cx="3503152" cy="410876"/>
          </a:xfrm>
        </p:spPr>
        <p:txBody>
          <a:bodyPr>
            <a:normAutofit fontScale="25000" lnSpcReduction="20000"/>
          </a:bodyPr>
          <a:lstStyle/>
          <a:p>
            <a:endParaRPr lang="en-US" altLang="ko-KR" sz="1700" dirty="0">
              <a:latin typeface="굴림" pitchFamily="50" charset="-127"/>
              <a:ea typeface="굴림" pitchFamily="50" charset="-127"/>
              <a:cs typeface="Courier New" pitchFamily="49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6800" dirty="0" smtClean="0">
                <a:latin typeface="굴림" pitchFamily="50" charset="-127"/>
                <a:ea typeface="굴림" pitchFamily="50" charset="-127"/>
                <a:cs typeface="Courier New" pitchFamily="49" charset="0"/>
              </a:rPr>
              <a:t>홈페이지 접속</a:t>
            </a:r>
            <a:endParaRPr lang="en-US" altLang="ko-KR" sz="6800" dirty="0">
              <a:latin typeface="굴림" pitchFamily="50" charset="-127"/>
              <a:ea typeface="굴림" pitchFamily="50" charset="-127"/>
              <a:cs typeface="Courier New" pitchFamily="49" charset="0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69" y="1654467"/>
            <a:ext cx="8280000" cy="1817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내용 개체 틀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31" y="3962400"/>
            <a:ext cx="8280000" cy="25963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공격준비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577119" y="1047944"/>
            <a:ext cx="4051779" cy="606523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000" dirty="0" smtClean="0">
                <a:latin typeface="Courier New" pitchFamily="49" charset="0"/>
                <a:ea typeface="HY견고딕" pitchFamily="18" charset="-127"/>
                <a:cs typeface="Courier New" pitchFamily="49" charset="0"/>
              </a:rPr>
              <a:t>Burp Suite </a:t>
            </a:r>
            <a:r>
              <a:rPr lang="ko-KR" altLang="en-US" sz="17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실행</a:t>
            </a:r>
            <a:endParaRPr lang="en-US" altLang="ko-KR" sz="1700" dirty="0" smtClean="0"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1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19346" y="4339972"/>
            <a:ext cx="7134960" cy="522637"/>
          </a:xfrm>
        </p:spPr>
        <p:txBody>
          <a:bodyPr>
            <a:normAutofit fontScale="25000" lnSpcReduction="20000"/>
          </a:bodyPr>
          <a:lstStyle/>
          <a:p>
            <a:endParaRPr lang="en-US" altLang="ko-KR" sz="1000" dirty="0" smtClean="0"/>
          </a:p>
          <a:p>
            <a:endParaRPr lang="en-US" altLang="ko-KR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68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외부에서</a:t>
            </a:r>
            <a:r>
              <a:rPr lang="ko-KR" altLang="en-US" sz="80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8000" dirty="0" err="1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php</a:t>
            </a:r>
            <a:r>
              <a:rPr lang="en-US" altLang="ko-KR" sz="8000" dirty="0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-reverse-shell</a:t>
            </a:r>
            <a:r>
              <a:rPr lang="ko-KR" altLang="en-US" sz="8000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8000" dirty="0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Download</a:t>
            </a:r>
            <a:r>
              <a:rPr lang="en-US" altLang="ko-KR" sz="8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8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ko-KR" altLang="en-US" sz="68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압축해제</a:t>
            </a:r>
            <a:endParaRPr lang="en-US" altLang="ko-KR" sz="6800" dirty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  <p:pic>
        <p:nvPicPr>
          <p:cNvPr id="26" name="내용 개체 틀 2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36" y="4932417"/>
            <a:ext cx="8280000" cy="11990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36" y="6146500"/>
            <a:ext cx="8280000" cy="422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내용 개체 틀 3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822" y="1647385"/>
            <a:ext cx="8280000" cy="2580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공격준비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660536" y="1156286"/>
            <a:ext cx="4566679" cy="378567"/>
          </a:xfrm>
        </p:spPr>
        <p:txBody>
          <a:bodyPr>
            <a:norm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1700" dirty="0" smtClean="0">
                <a:latin typeface="굴림" panose="020B0600000101010101" pitchFamily="50" charset="-127"/>
                <a:ea typeface="굴림" panose="020B0600000101010101" pitchFamily="50" charset="-127"/>
                <a:cs typeface="Courier New" pitchFamily="49" charset="0"/>
              </a:rPr>
              <a:t>패킷 획득</a:t>
            </a:r>
            <a:endParaRPr lang="en-US" altLang="ko-KR" sz="1700" dirty="0">
              <a:latin typeface="굴림" panose="020B0600000101010101" pitchFamily="50" charset="-127"/>
              <a:ea typeface="굴림" panose="020B0600000101010101" pitchFamily="50" charset="-127"/>
              <a:cs typeface="Courier New" panose="02070309020205020404" pitchFamily="49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932298" y="1639147"/>
            <a:ext cx="1251464" cy="733568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홈페이지에서 </a:t>
            </a:r>
            <a:r>
              <a:rPr lang="en-US" altLang="ko-KR" sz="120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bomb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으로</a:t>
            </a:r>
            <a:r>
              <a:rPr lang="en-US" altLang="ko-KR" sz="12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dirty="0" err="1">
                <a:latin typeface="굴림" pitchFamily="50" charset="-127"/>
                <a:ea typeface="굴림" pitchFamily="50" charset="-127"/>
              </a:rPr>
              <a:t>이동할때</a:t>
            </a:r>
            <a:r>
              <a:rPr lang="ko-KR" altLang="en-US" sz="120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200" dirty="0" smtClean="0">
                <a:latin typeface="굴림" pitchFamily="50" charset="-127"/>
                <a:ea typeface="굴림" pitchFamily="50" charset="-127"/>
              </a:rPr>
              <a:t>획득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7935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649865" y="2108885"/>
            <a:ext cx="4716048" cy="691053"/>
          </a:xfrm>
        </p:spPr>
        <p:txBody>
          <a:bodyPr>
            <a:normAutofit fontScale="92500" lnSpcReduction="20000"/>
          </a:bodyPr>
          <a:lstStyle/>
          <a:p>
            <a:endParaRPr lang="en-US" altLang="ko-KR" sz="2000" dirty="0" smtClean="0"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200" dirty="0" err="1" smtClean="0">
                <a:latin typeface="Courier New" pitchFamily="49" charset="0"/>
                <a:cs typeface="Courier New" pitchFamily="49" charset="0"/>
              </a:rPr>
              <a:t>php</a:t>
            </a:r>
            <a:r>
              <a:rPr lang="en-US" altLang="ko-KR" sz="2200" dirty="0" smtClean="0">
                <a:latin typeface="Courier New" pitchFamily="49" charset="0"/>
                <a:cs typeface="Courier New" pitchFamily="49" charset="0"/>
              </a:rPr>
              <a:t>-reverse-shell</a:t>
            </a:r>
            <a:r>
              <a:rPr lang="ko-KR" altLang="en-US" sz="20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  <a:cs typeface="Courier New" pitchFamily="49" charset="0"/>
              </a:rPr>
              <a:t>수정</a:t>
            </a:r>
            <a:endParaRPr lang="en-US" altLang="ko-KR" sz="1800" dirty="0">
              <a:latin typeface="굴림" panose="020B0600000101010101" pitchFamily="50" charset="-127"/>
              <a:ea typeface="굴림" panose="020B0600000101010101" pitchFamily="50" charset="-127"/>
              <a:cs typeface="Courier New" pitchFamily="49" charset="0"/>
            </a:endParaRPr>
          </a:p>
        </p:txBody>
      </p:sp>
      <p:pic>
        <p:nvPicPr>
          <p:cNvPr id="15" name="내용 개체 틀 1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41" y="1592954"/>
            <a:ext cx="8280000" cy="5824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11053498" y="2799938"/>
            <a:ext cx="2277003" cy="4296140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sz="1000" dirty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18" name="내용 개체 틀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03" y="2799939"/>
            <a:ext cx="8280000" cy="37935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공격준비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00437" y="802767"/>
            <a:ext cx="6002996" cy="742915"/>
          </a:xfrm>
        </p:spPr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2200" dirty="0" err="1" smtClean="0">
                <a:latin typeface="Courier New" pitchFamily="49" charset="0"/>
                <a:cs typeface="Courier New" pitchFamily="49" charset="0"/>
              </a:rPr>
              <a:t>php</a:t>
            </a:r>
            <a:r>
              <a:rPr lang="en-US" altLang="ko-KR" sz="2200" dirty="0" smtClean="0">
                <a:latin typeface="Courier New" pitchFamily="49" charset="0"/>
                <a:cs typeface="Courier New" pitchFamily="49" charset="0"/>
              </a:rPr>
              <a:t>-reverse-shell</a:t>
            </a:r>
            <a:r>
              <a:rPr lang="en-US" altLang="ko-KR" sz="2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sz="1800" dirty="0" smtClean="0">
                <a:latin typeface="굴림" panose="020B0600000101010101" pitchFamily="50" charset="-127"/>
                <a:ea typeface="굴림" panose="020B0600000101010101" pitchFamily="50" charset="-127"/>
                <a:cs typeface="Courier New" pitchFamily="49" charset="0"/>
              </a:rPr>
              <a:t>이동</a:t>
            </a:r>
            <a:endParaRPr lang="en-US" altLang="ko-KR" sz="1800" dirty="0" smtClean="0">
              <a:latin typeface="굴림" panose="020B0600000101010101" pitchFamily="50" charset="-127"/>
              <a:ea typeface="굴림" panose="020B0600000101010101" pitchFamily="50" charset="-127"/>
              <a:cs typeface="Courier New" pitchFamily="49" charset="0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46341" y="2808045"/>
            <a:ext cx="1251464" cy="1037976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50" dirty="0" smtClean="0">
                <a:latin typeface="Courier New" pitchFamily="49" charset="0"/>
                <a:cs typeface="Courier New" pitchFamily="49" charset="0"/>
              </a:rPr>
              <a:t>IP: </a:t>
            </a:r>
            <a:r>
              <a:rPr lang="en-US" altLang="ko-KR" sz="1050" dirty="0">
                <a:latin typeface="Courier New" pitchFamily="49" charset="0"/>
                <a:cs typeface="Courier New" pitchFamily="49" charset="0"/>
              </a:rPr>
              <a:t>192.168.10.50</a:t>
            </a:r>
          </a:p>
          <a:p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ko-KR" sz="1100" dirty="0" smtClean="0">
                <a:latin typeface="Courier New" pitchFamily="49" charset="0"/>
                <a:cs typeface="Courier New" pitchFamily="49" charset="0"/>
              </a:rPr>
              <a:t>Attacker IP</a:t>
            </a:r>
            <a:r>
              <a:rPr lang="en-US" altLang="ko-KR" sz="12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sz="1200" dirty="0">
              <a:latin typeface="Courier New" pitchFamily="49" charset="0"/>
              <a:cs typeface="Courier New" pitchFamily="49" charset="0"/>
            </a:endParaRPr>
          </a:p>
          <a:p>
            <a:r>
              <a:rPr lang="en-US" altLang="ko-KR" sz="1200" dirty="0">
                <a:latin typeface="Courier New" pitchFamily="49" charset="0"/>
                <a:cs typeface="Courier New" pitchFamily="49" charset="0"/>
              </a:rPr>
              <a:t>PORT : 2222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938103" y="4007250"/>
            <a:ext cx="1251464" cy="65082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150" dirty="0" err="1" smtClean="0">
                <a:latin typeface="Courier New" pitchFamily="49" charset="0"/>
                <a:cs typeface="Courier New" pitchFamily="49" charset="0"/>
              </a:rPr>
              <a:t>php</a:t>
            </a:r>
            <a:r>
              <a:rPr lang="en-US" altLang="ko-KR" sz="1150" dirty="0" smtClean="0">
                <a:latin typeface="Courier New" pitchFamily="49" charset="0"/>
                <a:cs typeface="Courier New" pitchFamily="49" charset="0"/>
              </a:rPr>
              <a:t>-reverse-shell </a:t>
            </a:r>
            <a:r>
              <a:rPr lang="ko-KR" altLang="en-US" sz="1150" dirty="0" smtClean="0">
                <a:latin typeface="굴림" panose="020B0600000101010101" pitchFamily="50" charset="-127"/>
                <a:ea typeface="굴림" panose="020B0600000101010101" pitchFamily="50" charset="-127"/>
                <a:cs typeface="Courier New" pitchFamily="49" charset="0"/>
              </a:rPr>
              <a:t>복사</a:t>
            </a:r>
            <a:endParaRPr lang="en-US" altLang="ko-KR" sz="1150" dirty="0">
              <a:latin typeface="굴림" panose="020B0600000101010101" pitchFamily="50" charset="-127"/>
              <a:ea typeface="굴림" panose="020B0600000101010101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5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공격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내용 개체 틀 16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53" y="4201297"/>
            <a:ext cx="8280000" cy="23636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49853" y="3600711"/>
            <a:ext cx="8780127" cy="5301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700" dirty="0" smtClean="0">
                <a:latin typeface="굴림" pitchFamily="50" charset="-127"/>
                <a:ea typeface="굴림" pitchFamily="50" charset="-127"/>
              </a:rPr>
              <a:t>입력</a:t>
            </a:r>
            <a:endParaRPr lang="en-US" altLang="ko-KR" sz="1700" dirty="0" smtClean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1" name="내용 개체 틀 2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29" y="1553609"/>
            <a:ext cx="8280000" cy="19968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공격준비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08668" y="1136822"/>
            <a:ext cx="8604060" cy="4217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Encode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946341" y="1561847"/>
            <a:ext cx="1251464" cy="934216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복사한 파일을 </a:t>
            </a:r>
            <a:r>
              <a:rPr lang="en-US" altLang="ko-KR" sz="1050" dirty="0">
                <a:latin typeface="Courier New" pitchFamily="49" charset="0"/>
                <a:cs typeface="Courier New" pitchFamily="49" charset="0"/>
              </a:rPr>
              <a:t>Burp Suite</a:t>
            </a:r>
            <a:r>
              <a:rPr lang="ko-KR" altLang="en-US" sz="105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ko-KR" sz="1050" dirty="0">
                <a:latin typeface="Courier New" pitchFamily="49" charset="0"/>
                <a:cs typeface="Courier New" pitchFamily="49" charset="0"/>
              </a:rPr>
              <a:t>Decoder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탭에서</a:t>
            </a:r>
            <a:r>
              <a:rPr lang="ko-KR" altLang="en-US" sz="1050" dirty="0"/>
              <a:t> </a:t>
            </a:r>
            <a:r>
              <a:rPr lang="en-US" altLang="ko-KR" sz="1050" dirty="0">
                <a:latin typeface="Courier New" pitchFamily="49" charset="0"/>
                <a:cs typeface="Courier New" pitchFamily="49" charset="0"/>
              </a:rPr>
              <a:t>Encode(base64)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을 눌러서 암호화</a:t>
            </a:r>
            <a:endParaRPr lang="en-US" altLang="ko-KR" sz="1050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940536" y="4201296"/>
            <a:ext cx="1251464" cy="236367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Proxy -&gt; Intercept -&gt; </a:t>
            </a:r>
            <a:r>
              <a:rPr lang="en-US" altLang="ko-KR" sz="1050" dirty="0" err="1">
                <a:latin typeface="Courier New" pitchFamily="49" charset="0"/>
                <a:ea typeface="굴림" pitchFamily="50" charset="-127"/>
                <a:cs typeface="Courier New" pitchFamily="49" charset="0"/>
              </a:rPr>
              <a:t>Params</a:t>
            </a:r>
            <a:r>
              <a:rPr lang="ko-KR" altLang="en-US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에 </a:t>
            </a:r>
            <a:r>
              <a:rPr lang="en-US" altLang="ko-KR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Value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부분에 </a:t>
            </a:r>
            <a:r>
              <a:rPr lang="en-US" altLang="ko-KR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bomb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을 지우고 암호화한 </a:t>
            </a:r>
            <a:r>
              <a:rPr lang="ko-KR" altLang="en-US" sz="1050" dirty="0" err="1">
                <a:latin typeface="굴림" pitchFamily="50" charset="-127"/>
                <a:ea typeface="굴림" pitchFamily="50" charset="-127"/>
              </a:rPr>
              <a:t>암호값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base64</a:t>
            </a:r>
            <a:r>
              <a:rPr lang="en-US" altLang="ko-KR" sz="105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50" dirty="0" err="1">
                <a:latin typeface="굴림" pitchFamily="50" charset="-127"/>
                <a:ea typeface="굴림" pitchFamily="50" charset="-127"/>
              </a:rPr>
              <a:t>인코딩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050" dirty="0" smtClean="0">
                <a:latin typeface="굴림" pitchFamily="50" charset="-127"/>
                <a:ea typeface="굴림" pitchFamily="50" charset="-127"/>
              </a:rPr>
              <a:t>버전</a:t>
            </a:r>
            <a:r>
              <a:rPr lang="en-US" altLang="ko-KR" sz="1050" dirty="0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(data</a:t>
            </a:r>
            <a:r>
              <a:rPr lang="en-US" altLang="ko-KR" sz="1050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://text/plain;base64,)</a:t>
            </a:r>
            <a:r>
              <a:rPr lang="ko-KR" altLang="en-US" sz="1050" dirty="0">
                <a:latin typeface="굴림" pitchFamily="50" charset="-127"/>
                <a:ea typeface="굴림" pitchFamily="50" charset="-127"/>
              </a:rPr>
              <a:t>를 추가로 입력</a:t>
            </a:r>
            <a:endParaRPr lang="en-US" altLang="ko-KR" sz="105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2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886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ID, PW</a:t>
            </a:r>
            <a:r>
              <a:rPr lang="ko-KR" altLang="en-US">
                <a:latin typeface="맑은 고딕"/>
                <a:ea typeface="맑은 고딕"/>
              </a:rPr>
              <a:t>설정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6623437" y="4293704"/>
            <a:ext cx="4716048" cy="2059388"/>
          </a:xfrm>
        </p:spPr>
        <p:txBody>
          <a:bodyPr>
            <a:normAutofit/>
          </a:bodyPr>
          <a:lstStyle/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</p:txBody>
      </p:sp>
      <p:pic>
        <p:nvPicPr>
          <p:cNvPr id="16" name="내용 개체 틀 15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649856" y="1561323"/>
            <a:ext cx="8280000" cy="1453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01084" y="804633"/>
            <a:ext cx="6435821" cy="761941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000">
                <a:latin typeface="Courier New"/>
                <a:cs typeface="Courier New"/>
              </a:rPr>
              <a:t>Milnet: 1 </a:t>
            </a:r>
            <a:r>
              <a:rPr lang="ko-KR" altLang="en-US" sz="1700">
                <a:latin typeface="Courier New"/>
                <a:ea typeface="굴림"/>
                <a:cs typeface="Courier New"/>
              </a:rPr>
              <a:t>접속 성공</a:t>
            </a:r>
            <a:endParaRPr lang="en-US" altLang="ko-KR" sz="1700">
              <a:latin typeface="Courier New"/>
              <a:ea typeface="굴림"/>
              <a:cs typeface="Courier New"/>
            </a:endParaRPr>
          </a:p>
        </p:txBody>
      </p:sp>
      <p:pic>
        <p:nvPicPr>
          <p:cNvPr id="21" name="내용 개체 틀 20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2666332" y="3563939"/>
            <a:ext cx="8280000" cy="30043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정보수집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공격준비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돋움체"/>
                <a:ea typeface="돋움체"/>
              </a:rPr>
              <a:t>권한상승</a:t>
            </a:r>
            <a:endParaRPr lang="ko-KR" altLang="en-US" sz="2000" b="1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플래그획득</a:t>
            </a:r>
            <a:endParaRPr lang="en-US" altLang="ko-KR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텍스트 개체 틀 21"/>
          <p:cNvSpPr>
            <a:spLocks noGrp="1"/>
          </p:cNvSpPr>
          <p:nvPr>
            <p:ph type="body" sz="quarter" idx="3"/>
          </p:nvPr>
        </p:nvSpPr>
        <p:spPr>
          <a:xfrm>
            <a:off x="2633380" y="2765099"/>
            <a:ext cx="7573298" cy="762430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/>
              <a:buChar char="•"/>
              <a:defRPr/>
            </a:pPr>
            <a:endParaRPr lang="en-US" altLang="ko-KR" sz="1000"/>
          </a:p>
          <a:p>
            <a:pPr marL="342900" indent="-342900">
              <a:buFont typeface="Arial"/>
              <a:buChar char="•"/>
              <a:defRPr/>
            </a:pPr>
            <a:endParaRPr lang="en-US" altLang="ko-KR" sz="1000"/>
          </a:p>
          <a:p>
            <a:pPr marL="342900" indent="-342900">
              <a:buFont typeface="Arial"/>
              <a:buChar char="•"/>
              <a:defRPr/>
            </a:pPr>
            <a:endParaRPr lang="en-US" altLang="ko-KR" sz="1000"/>
          </a:p>
          <a:p>
            <a:pPr marL="342900" indent="-342900">
              <a:buFont typeface="Arial"/>
              <a:buChar char="•"/>
              <a:defRPr/>
            </a:pPr>
            <a:endParaRPr lang="en-US" altLang="ko-KR" sz="8000">
              <a:latin typeface="Courier New"/>
              <a:cs typeface="Courier New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8000">
                <a:latin typeface="Courier New"/>
                <a:cs typeface="Courier New"/>
              </a:rPr>
              <a:t>/etc/crontab</a:t>
            </a:r>
            <a:r>
              <a:rPr lang="ko-KR" altLang="en-US" sz="6800">
                <a:latin typeface="Courier New"/>
                <a:ea typeface="굴림"/>
                <a:cs typeface="Courier New"/>
              </a:rPr>
              <a:t>을 확인 </a:t>
            </a:r>
            <a:r>
              <a:rPr lang="en-US" altLang="ko-KR" sz="8000">
                <a:latin typeface="Courier New"/>
                <a:ea typeface="굴림"/>
                <a:cs typeface="Courier New"/>
              </a:rPr>
              <a:t>-&gt; </a:t>
            </a:r>
            <a:r>
              <a:rPr lang="en-US" altLang="ko-KR" sz="8000">
                <a:latin typeface="Courier New"/>
                <a:cs typeface="Courier New"/>
              </a:rPr>
              <a:t>/backup/backup.sh</a:t>
            </a:r>
            <a:r>
              <a:rPr lang="en-US" altLang="ko-KR" sz="8000">
                <a:latin typeface="Courier New"/>
                <a:ea typeface="굴림"/>
                <a:cs typeface="Courier New"/>
              </a:rPr>
              <a:t> </a:t>
            </a:r>
            <a:r>
              <a:rPr lang="ko-KR" altLang="en-US" sz="6800">
                <a:latin typeface="Courier New"/>
                <a:ea typeface="굴림"/>
                <a:cs typeface="Courier New"/>
              </a:rPr>
              <a:t>확인</a:t>
            </a:r>
            <a:endParaRPr lang="en-US" altLang="ko-KR" sz="6800">
              <a:latin typeface="Courier New"/>
              <a:ea typeface="굴림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886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ID, PW</a:t>
            </a:r>
            <a:r>
              <a:rPr lang="ko-KR" altLang="en-US">
                <a:latin typeface="맑은 고딕"/>
                <a:ea typeface="맑은 고딕"/>
              </a:rPr>
              <a:t>설정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6623437" y="4293704"/>
            <a:ext cx="4716048" cy="2059388"/>
          </a:xfrm>
        </p:spPr>
        <p:txBody>
          <a:bodyPr>
            <a:normAutofit/>
          </a:bodyPr>
          <a:lstStyle/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649862" y="1673785"/>
            <a:ext cx="8280000" cy="4895999"/>
          </a:xfrm>
        </p:spPr>
      </p:pic>
      <p:sp>
        <p:nvSpPr>
          <p:cNvPr id="3" name="내용 개체 틀 2"/>
          <p:cNvSpPr>
            <a:spLocks noGrp="1"/>
          </p:cNvSpPr>
          <p:nvPr>
            <p:ph sz="quarter" idx="4"/>
          </p:nvPr>
        </p:nvSpPr>
        <p:spPr>
          <a:xfrm>
            <a:off x="2649862" y="807079"/>
            <a:ext cx="8512408" cy="86670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ko-KR" sz="2200">
              <a:latin typeface="Courier New"/>
              <a:cs typeface="Courier New"/>
            </a:endParaRPr>
          </a:p>
          <a:p>
            <a:pPr lvl="0">
              <a:defRPr/>
            </a:pPr>
            <a:r>
              <a:rPr lang="en-US" altLang="ko-KR" sz="2200" b="1">
                <a:latin typeface="Courier New"/>
                <a:cs typeface="Courier New"/>
              </a:rPr>
              <a:t>ID</a:t>
            </a:r>
            <a:r>
              <a:rPr lang="ko-KR" altLang="en-US" sz="1800" b="1">
                <a:latin typeface="Courier New"/>
                <a:ea typeface="굴림"/>
                <a:cs typeface="Courier New"/>
              </a:rPr>
              <a:t>와</a:t>
            </a:r>
            <a:r>
              <a:rPr lang="ko-KR" altLang="en-US" sz="2200" b="1">
                <a:latin typeface="Courier New"/>
                <a:cs typeface="Courier New"/>
              </a:rPr>
              <a:t> </a:t>
            </a:r>
            <a:r>
              <a:rPr lang="en-US" altLang="ko-KR" sz="2200" b="1">
                <a:latin typeface="Courier New"/>
                <a:cs typeface="Courier New"/>
              </a:rPr>
              <a:t>PW </a:t>
            </a:r>
            <a:r>
              <a:rPr lang="ko-KR" altLang="en-US" sz="1800" b="1">
                <a:latin typeface="Courier New"/>
                <a:ea typeface="굴림"/>
                <a:cs typeface="Courier New"/>
              </a:rPr>
              <a:t>설정</a:t>
            </a:r>
            <a:endParaRPr lang="en-US" altLang="ko-KR" sz="2200" b="1">
              <a:latin typeface="Courier New"/>
              <a:cs typeface="Courier New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정보수집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공격준비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돋움체"/>
                <a:ea typeface="돋움체"/>
              </a:rPr>
              <a:t>권한상승</a:t>
            </a:r>
            <a:endParaRPr lang="ko-KR" altLang="en-US" sz="2000" b="1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플래그획득</a:t>
            </a:r>
            <a:endParaRPr lang="en-US" altLang="ko-KR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0929862" y="1673785"/>
            <a:ext cx="1251464" cy="955121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200" b="1">
                <a:latin typeface="Courier New"/>
                <a:cs typeface="Courier New"/>
              </a:rPr>
              <a:t>/var/www/html</a:t>
            </a:r>
            <a:r>
              <a:rPr lang="en-US" altLang="ko-KR" sz="1200" b="1"/>
              <a:t> </a:t>
            </a:r>
            <a:r>
              <a:rPr lang="ko-KR" altLang="en-US" sz="1200" b="1">
                <a:latin typeface="굴림"/>
                <a:ea typeface="굴림"/>
              </a:rPr>
              <a:t>안에 있는 내용 확인</a:t>
            </a:r>
            <a:endParaRPr lang="ko-KR" altLang="en-US" sz="1200" b="1">
              <a:latin typeface="굴림"/>
              <a:ea typeface="굴림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940536" y="2982923"/>
            <a:ext cx="1251464" cy="51268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200">
                <a:latin typeface="Courier New"/>
                <a:cs typeface="Courier New"/>
              </a:rPr>
              <a:t>ID : root, PW : gffgff</a:t>
            </a:r>
            <a:endParaRPr lang="en-US" altLang="ko-KR" sz="120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7620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5. </a:t>
            </a:r>
            <a:r>
              <a:rPr lang="ko-KR" altLang="en-US">
                <a:latin typeface="맑은 고딕"/>
                <a:ea typeface="맑은 고딕"/>
              </a:rPr>
              <a:t>플래그 획득</a:t>
            </a:r>
            <a:r>
              <a:rPr lang="en-US" altLang="ko-KR">
                <a:latin typeface="맑은 고딕"/>
                <a:ea typeface="맑은 고딕"/>
              </a:rPr>
              <a:t> 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3"/>
          </p:nvPr>
        </p:nvSpPr>
        <p:spPr>
          <a:xfrm>
            <a:off x="2604438" y="2421435"/>
            <a:ext cx="7849377" cy="1044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/>
              <a:buChar char="•"/>
              <a:defRPr/>
            </a:pPr>
            <a:endParaRPr lang="en-US" altLang="ko-KR" sz="1000"/>
          </a:p>
          <a:p>
            <a:pPr lvl="0">
              <a:defRPr/>
            </a:pPr>
            <a:endParaRPr lang="en-US" altLang="ko-KR" sz="1000"/>
          </a:p>
          <a:p>
            <a:pPr lvl="0">
              <a:defRPr/>
            </a:pPr>
            <a:endParaRPr lang="en-US" altLang="ko-KR" sz="2000"/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2600">
                <a:latin typeface="Courier New"/>
                <a:cs typeface="Courier New"/>
              </a:rPr>
              <a:t>Credits.txt</a:t>
            </a:r>
            <a:r>
              <a:rPr lang="en-US" altLang="ko-KR" sz="2000">
                <a:latin typeface="Courier New"/>
                <a:cs typeface="Courier New"/>
              </a:rPr>
              <a:t> </a:t>
            </a:r>
            <a:r>
              <a:rPr lang="ko-KR" altLang="en-US" sz="2200">
                <a:latin typeface="굴림"/>
                <a:ea typeface="굴림"/>
              </a:rPr>
              <a:t>내용 확인</a:t>
            </a:r>
            <a:endParaRPr lang="en-US" altLang="ko-KR" sz="2200">
              <a:latin typeface="굴림"/>
              <a:ea typeface="굴림"/>
            </a:endParaRPr>
          </a:p>
        </p:txBody>
      </p:sp>
      <p:pic>
        <p:nvPicPr>
          <p:cNvPr id="27" name="내용 개체 틀 2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658092" y="1462333"/>
            <a:ext cx="8280000" cy="1614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내용 개체 틀 28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2649852" y="3467076"/>
            <a:ext cx="8280000" cy="3102707"/>
          </a:xfrm>
        </p:spPr>
      </p:pic>
      <p:sp>
        <p:nvSpPr>
          <p:cNvPr id="31" name="텍스트 개체 틀 22"/>
          <p:cNvSpPr>
            <a:spLocks noGrp="1"/>
          </p:cNvSpPr>
          <p:nvPr>
            <p:ph type="body" sz="quarter" idx="3"/>
          </p:nvPr>
        </p:nvSpPr>
        <p:spPr>
          <a:xfrm>
            <a:off x="2604438" y="842977"/>
            <a:ext cx="4694285" cy="632896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ko-KR" altLang="en-US" sz="1700">
                <a:latin typeface="굴림"/>
                <a:ea typeface="굴림"/>
              </a:rPr>
              <a:t>접속</a:t>
            </a:r>
            <a:endParaRPr lang="ko-KR" altLang="en-US" sz="1700">
              <a:latin typeface="굴림"/>
              <a:ea typeface="굴림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정보수집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공격준비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공격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rPr>
              <a:t>권한상승</a:t>
            </a:r>
            <a:endParaRPr lang="ko-KR" altLang="en-US" sz="2000">
              <a:solidFill>
                <a:schemeClr val="bg1">
                  <a:lumMod val="75000"/>
                </a:schemeClr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endParaRPr lang="en-US" altLang="ko-KR" sz="2000">
              <a:solidFill>
                <a:schemeClr val="bg1"/>
              </a:solidFill>
              <a:latin typeface="돋움체"/>
              <a:ea typeface="돋움체"/>
            </a:endParaRPr>
          </a:p>
          <a:p>
            <a:pPr algn="ctr">
              <a:defRPr/>
            </a:pPr>
            <a:r>
              <a:rPr lang="ko-KR" altLang="en-US" sz="2000" b="1">
                <a:solidFill>
                  <a:schemeClr val="bg1"/>
                </a:solidFill>
                <a:latin typeface="돋움체"/>
                <a:ea typeface="돋움체"/>
              </a:rPr>
              <a:t>플래그획득</a:t>
            </a:r>
            <a:endParaRPr lang="en-US" altLang="ko-KR" sz="2000" b="1">
              <a:solidFill>
                <a:schemeClr val="bg1"/>
              </a:solidFill>
              <a:latin typeface="돋움체"/>
              <a:ea typeface="돋움체"/>
            </a:endParaRPr>
          </a:p>
        </p:txBody>
      </p:sp>
      <p:sp>
        <p:nvSpPr>
          <p:cNvPr id="22" name="오른쪽 화살표 21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929852" y="1522057"/>
            <a:ext cx="1251464" cy="51268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200">
                <a:latin typeface="Courier New"/>
                <a:cs typeface="Courier New"/>
              </a:rPr>
              <a:t>ID : root, PW : gffgff</a:t>
            </a:r>
            <a:endParaRPr lang="en-US" altLang="ko-KR" sz="1200">
              <a:latin typeface="Courier New"/>
              <a:cs typeface="Courier New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940536" y="2248343"/>
            <a:ext cx="1251464" cy="512689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>
              <a:defRPr/>
            </a:pPr>
            <a:r>
              <a:rPr lang="en-US" altLang="ko-KR" sz="1200">
                <a:latin typeface="Courier New"/>
                <a:cs typeface="Courier New"/>
              </a:rPr>
              <a:t>Credits.txt</a:t>
            </a:r>
            <a:r>
              <a:rPr lang="en-US" altLang="ko-KR" sz="1200"/>
              <a:t> </a:t>
            </a:r>
            <a:r>
              <a:rPr lang="ko-KR" altLang="en-US" sz="1200">
                <a:latin typeface="굴림"/>
                <a:ea typeface="굴림"/>
              </a:rPr>
              <a:t>확인</a:t>
            </a:r>
            <a:endParaRPr lang="en-US" altLang="ko-KR" sz="1200"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214677" y="3429000"/>
            <a:ext cx="1819208" cy="76808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ko-KR" b="1" spc="-4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HY견고딕" pitchFamily="18" charset="-127"/>
                <a:cs typeface="Courier New" pitchFamily="49" charset="0"/>
              </a:rPr>
              <a:t>Answer</a:t>
            </a:r>
            <a:endParaRPr lang="ko-KR" altLang="en-US" b="1" spc="-4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03316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6969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173950" y="4197085"/>
            <a:ext cx="18061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03316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3" idx="0"/>
          </p:cNvCxnSpPr>
          <p:nvPr/>
        </p:nvCxnSpPr>
        <p:spPr>
          <a:xfrm>
            <a:off x="6086969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73950" y="0"/>
            <a:ext cx="18061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4694815" y="2564904"/>
            <a:ext cx="2784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ko-KR" sz="3700" b="1" spc="-4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HY견고딕" pitchFamily="18" charset="-127"/>
                <a:cs typeface="Courier New" pitchFamily="49" charset="0"/>
              </a:rPr>
              <a:t>Question</a:t>
            </a:r>
            <a:endParaRPr lang="ko-KR" altLang="en-US" sz="3700" b="1" spc="-4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85664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1446415" y="2330678"/>
            <a:ext cx="2344188" cy="1813411"/>
          </a:xfrm>
          <a:prstGeom prst="wedgeEllipseCallou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실행 단추: 도움말 6">
            <a:hlinkClick r:id="" action="ppaction://noaction" highlightClick="1"/>
          </p:cNvPr>
          <p:cNvSpPr/>
          <p:nvPr/>
        </p:nvSpPr>
        <p:spPr>
          <a:xfrm>
            <a:off x="7805650" y="947229"/>
            <a:ext cx="3084022" cy="4580313"/>
          </a:xfrm>
          <a:prstGeom prst="actionButtonHelp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6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7859485" y="1480457"/>
            <a:ext cx="4332513" cy="5377543"/>
          </a:xfrm>
          <a:prstGeom prst="rtTriangle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7820" y="2930823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오성택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34" y="3549402"/>
            <a:ext cx="295465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CTF </a:t>
            </a:r>
            <a:r>
              <a:rPr lang="ko-KR" altLang="en-US" sz="3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목록</a:t>
            </a:r>
            <a:endParaRPr lang="en-US" altLang="ko-KR" sz="3200" dirty="0">
              <a:solidFill>
                <a:schemeClr val="tx2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>
                <a:solidFill>
                  <a:srgbClr val="FF0000"/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Me and My Girlfriend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AI_WEB1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AI_WEB2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Cyberry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Arial Unicode MS" pitchFamily="50" charset="-127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Joker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PumpkinRaising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Arial Unicode MS" pitchFamily="50" charset="-127"/>
              <a:cs typeface="Courier New" pitchFamily="49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RAVEN2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1500" dirty="0" err="1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Symfonos</a:t>
            </a:r>
            <a:endParaRPr lang="en-US" altLang="ko-KR" sz="15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Arial Unicode MS" pitchFamily="50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353761" y="1015072"/>
            <a:ext cx="3456384" cy="90592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3819" y="2456815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1.  Project Info</a:t>
            </a:r>
            <a:endParaRPr lang="ko-KR" altLang="en-US" sz="210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3818" y="3525011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2.  Process</a:t>
            </a:r>
            <a:endParaRPr lang="ko-KR" altLang="en-US" sz="210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3819" y="4677139"/>
            <a:ext cx="6013927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3. 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17261" y="1267978"/>
            <a:ext cx="5797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 and My Girl Friend</a:t>
            </a:r>
            <a:endParaRPr lang="ko-KR" alt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38995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156711" y="111600"/>
            <a:ext cx="7560181" cy="341632"/>
          </a:xfrm>
        </p:spPr>
        <p:txBody>
          <a:bodyPr/>
          <a:lstStyle/>
          <a:p>
            <a:r>
              <a:rPr lang="en-US" altLang="ko-KR" dirty="0" smtClean="0"/>
              <a:t>CTF</a:t>
            </a:r>
            <a:endParaRPr lang="ko-KR" altLang="en-US" dirty="0"/>
          </a:p>
        </p:txBody>
      </p:sp>
      <p:sp>
        <p:nvSpPr>
          <p:cNvPr id="29" name="텍스트 개체 틀 18"/>
          <p:cNvSpPr>
            <a:spLocks noGrp="1"/>
          </p:cNvSpPr>
          <p:nvPr>
            <p:ph type="body" sz="quarter" idx="15"/>
          </p:nvPr>
        </p:nvSpPr>
        <p:spPr>
          <a:xfrm>
            <a:off x="156000" y="558801"/>
            <a:ext cx="11880000" cy="31393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0" indent="0">
              <a:buNone/>
              <a:defRPr kumimoji="1"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lvl="0" algn="just">
              <a:spcBef>
                <a:spcPct val="50000"/>
              </a:spcBef>
            </a:pPr>
            <a:r>
              <a:rPr lang="ko-KR" altLang="en-US" dirty="0" smtClean="0"/>
              <a:t>진행상황</a:t>
            </a:r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725421" y="2451214"/>
            <a:ext cx="2448032" cy="396001"/>
            <a:chOff x="431720" y="2478643"/>
            <a:chExt cx="1836024" cy="396001"/>
          </a:xfrm>
        </p:grpSpPr>
        <p:sp>
          <p:nvSpPr>
            <p:cNvPr id="93" name="직사각형 113"/>
            <p:cNvSpPr/>
            <p:nvPr/>
          </p:nvSpPr>
          <p:spPr>
            <a:xfrm>
              <a:off x="431720" y="2478643"/>
              <a:ext cx="1836024" cy="396001"/>
            </a:xfrm>
            <a:custGeom>
              <a:avLst/>
              <a:gdLst/>
              <a:ahLst/>
              <a:cxnLst/>
              <a:rect l="l" t="t" r="r" b="b"/>
              <a:pathLst>
                <a:path w="1836024" h="396001">
                  <a:moveTo>
                    <a:pt x="1620000" y="0"/>
                  </a:moveTo>
                  <a:lnTo>
                    <a:pt x="1836024" y="198000"/>
                  </a:lnTo>
                  <a:lnTo>
                    <a:pt x="1620000" y="396000"/>
                  </a:lnTo>
                  <a:lnTo>
                    <a:pt x="1620000" y="396001"/>
                  </a:lnTo>
                  <a:lnTo>
                    <a:pt x="0" y="396001"/>
                  </a:lnTo>
                  <a:lnTo>
                    <a:pt x="0" y="1"/>
                  </a:lnTo>
                  <a:lnTo>
                    <a:pt x="1620000" y="1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 Box 39"/>
            <p:cNvSpPr txBox="1">
              <a:spLocks noChangeArrowheads="1"/>
            </p:cNvSpPr>
            <p:nvPr/>
          </p:nvSpPr>
          <p:spPr bwMode="auto">
            <a:xfrm>
              <a:off x="471469" y="2522755"/>
              <a:ext cx="15405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1" name="Text Box 39"/>
          <p:cNvSpPr txBox="1">
            <a:spLocks noChangeArrowheads="1"/>
          </p:cNvSpPr>
          <p:nvPr/>
        </p:nvSpPr>
        <p:spPr bwMode="auto">
          <a:xfrm>
            <a:off x="725421" y="2880516"/>
            <a:ext cx="2160000" cy="2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주제 선정 및 개인풀이 </a:t>
            </a:r>
            <a:endParaRPr lang="en-US" altLang="ko-KR" sz="12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855024" y="3789254"/>
            <a:ext cx="2448032" cy="396001"/>
            <a:chOff x="2649031" y="2478643"/>
            <a:chExt cx="1836024" cy="396001"/>
          </a:xfrm>
        </p:grpSpPr>
        <p:sp>
          <p:nvSpPr>
            <p:cNvPr id="56" name="직사각형 108"/>
            <p:cNvSpPr/>
            <p:nvPr/>
          </p:nvSpPr>
          <p:spPr>
            <a:xfrm>
              <a:off x="2649031" y="2478643"/>
              <a:ext cx="1836024" cy="396001"/>
            </a:xfrm>
            <a:custGeom>
              <a:avLst/>
              <a:gdLst/>
              <a:ahLst/>
              <a:cxnLst/>
              <a:rect l="l" t="t" r="r" b="b"/>
              <a:pathLst>
                <a:path w="1836024" h="396001">
                  <a:moveTo>
                    <a:pt x="1620000" y="0"/>
                  </a:moveTo>
                  <a:lnTo>
                    <a:pt x="1836024" y="198000"/>
                  </a:lnTo>
                  <a:lnTo>
                    <a:pt x="1620000" y="396000"/>
                  </a:lnTo>
                  <a:lnTo>
                    <a:pt x="1620000" y="396001"/>
                  </a:lnTo>
                  <a:lnTo>
                    <a:pt x="0" y="396001"/>
                  </a:lnTo>
                  <a:lnTo>
                    <a:pt x="0" y="1"/>
                  </a:lnTo>
                  <a:lnTo>
                    <a:pt x="1620000" y="1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 Box 39"/>
            <p:cNvSpPr txBox="1">
              <a:spLocks noChangeArrowheads="1"/>
            </p:cNvSpPr>
            <p:nvPr/>
          </p:nvSpPr>
          <p:spPr bwMode="auto">
            <a:xfrm>
              <a:off x="2688780" y="2522755"/>
              <a:ext cx="15405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4" name="Text Box 39"/>
          <p:cNvSpPr txBox="1">
            <a:spLocks noChangeArrowheads="1"/>
          </p:cNvSpPr>
          <p:nvPr/>
        </p:nvSpPr>
        <p:spPr bwMode="auto">
          <a:xfrm>
            <a:off x="1855024" y="4218556"/>
            <a:ext cx="2160000" cy="2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•</a:t>
            </a:r>
            <a:r>
              <a:rPr lang="ko-KR" altLang="en-US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개인 </a:t>
            </a: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CTF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문제풀이 </a:t>
            </a:r>
            <a:endParaRPr lang="en-US" altLang="ko-KR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116639" y="2451215"/>
            <a:ext cx="2448032" cy="396001"/>
            <a:chOff x="4866342" y="2478643"/>
            <a:chExt cx="1836024" cy="396001"/>
          </a:xfrm>
        </p:grpSpPr>
        <p:sp>
          <p:nvSpPr>
            <p:cNvPr id="51" name="직사각형 103"/>
            <p:cNvSpPr/>
            <p:nvPr/>
          </p:nvSpPr>
          <p:spPr>
            <a:xfrm>
              <a:off x="4866342" y="2478643"/>
              <a:ext cx="1836024" cy="396001"/>
            </a:xfrm>
            <a:custGeom>
              <a:avLst/>
              <a:gdLst/>
              <a:ahLst/>
              <a:cxnLst/>
              <a:rect l="l" t="t" r="r" b="b"/>
              <a:pathLst>
                <a:path w="1836024" h="396001">
                  <a:moveTo>
                    <a:pt x="1620000" y="0"/>
                  </a:moveTo>
                  <a:lnTo>
                    <a:pt x="1836024" y="198000"/>
                  </a:lnTo>
                  <a:lnTo>
                    <a:pt x="1620000" y="396000"/>
                  </a:lnTo>
                  <a:lnTo>
                    <a:pt x="1620000" y="396001"/>
                  </a:lnTo>
                  <a:lnTo>
                    <a:pt x="0" y="396001"/>
                  </a:lnTo>
                  <a:lnTo>
                    <a:pt x="0" y="1"/>
                  </a:lnTo>
                  <a:lnTo>
                    <a:pt x="1620000" y="1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 Box 39"/>
            <p:cNvSpPr txBox="1">
              <a:spLocks noChangeArrowheads="1"/>
            </p:cNvSpPr>
            <p:nvPr/>
          </p:nvSpPr>
          <p:spPr bwMode="auto">
            <a:xfrm>
              <a:off x="4906092" y="2522755"/>
              <a:ext cx="15405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24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9" name="Text Box 39"/>
          <p:cNvSpPr txBox="1">
            <a:spLocks noChangeArrowheads="1"/>
          </p:cNvSpPr>
          <p:nvPr/>
        </p:nvSpPr>
        <p:spPr bwMode="auto">
          <a:xfrm>
            <a:off x="4116639" y="2880517"/>
            <a:ext cx="2160000" cy="2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공통 문제 풀기 </a:t>
            </a:r>
            <a:endParaRPr lang="en-US" altLang="ko-KR" sz="12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 Box 39"/>
          <p:cNvSpPr txBox="1">
            <a:spLocks noChangeArrowheads="1"/>
          </p:cNvSpPr>
          <p:nvPr/>
        </p:nvSpPr>
        <p:spPr bwMode="auto">
          <a:xfrm>
            <a:off x="7858331" y="2847214"/>
            <a:ext cx="2160000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PPT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작성 및 검토 </a:t>
            </a:r>
            <a:endParaRPr lang="en-US" altLang="ko-KR" sz="12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endParaRPr lang="en-US" altLang="ko-KR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5627" y="1054800"/>
            <a:ext cx="107333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목적</a:t>
            </a:r>
            <a:endParaRPr lang="en-US" altLang="ko-KR" sz="1600" b="1" dirty="0" smtClean="0">
              <a:latin typeface="굴림" pitchFamily="50" charset="-127"/>
              <a:ea typeface="굴림" pitchFamily="50" charset="-127"/>
              <a:cs typeface="Arial Unicode MS" panose="020B0604020202020204" pitchFamily="50" charset="-127"/>
            </a:endParaRPr>
          </a:p>
          <a:p>
            <a:pPr marL="365125" indent="-182563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CTF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문제를 풀면서 대회 준비 및 모의해킹 역량 강화 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marL="365125" indent="-182563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3417" y="1899985"/>
            <a:ext cx="107333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진행계획</a:t>
            </a:r>
            <a:endParaRPr lang="en-US" altLang="ko-KR" sz="1600" b="1" dirty="0" smtClean="0">
              <a:latin typeface="굴림" pitchFamily="50" charset="-127"/>
              <a:ea typeface="굴림" pitchFamily="50" charset="-127"/>
              <a:cs typeface="Arial Unicode MS" panose="020B0604020202020204" pitchFamily="50" charset="-127"/>
            </a:endParaRPr>
          </a:p>
          <a:p>
            <a:pPr marL="182562" fontAlgn="base">
              <a:lnSpc>
                <a:spcPct val="150000"/>
              </a:lnSpc>
              <a:tabLst>
                <a:tab pos="365125" algn="l"/>
              </a:tabLst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5599390" y="3754578"/>
            <a:ext cx="2448032" cy="396001"/>
            <a:chOff x="2649031" y="2478643"/>
            <a:chExt cx="1836024" cy="396001"/>
          </a:xfrm>
        </p:grpSpPr>
        <p:sp>
          <p:nvSpPr>
            <p:cNvPr id="63" name="직사각형 108"/>
            <p:cNvSpPr/>
            <p:nvPr/>
          </p:nvSpPr>
          <p:spPr>
            <a:xfrm>
              <a:off x="2649031" y="2478643"/>
              <a:ext cx="1836024" cy="396001"/>
            </a:xfrm>
            <a:custGeom>
              <a:avLst/>
              <a:gdLst/>
              <a:ahLst/>
              <a:cxnLst/>
              <a:rect l="l" t="t" r="r" b="b"/>
              <a:pathLst>
                <a:path w="1836024" h="396001">
                  <a:moveTo>
                    <a:pt x="1620000" y="0"/>
                  </a:moveTo>
                  <a:lnTo>
                    <a:pt x="1836024" y="198000"/>
                  </a:lnTo>
                  <a:lnTo>
                    <a:pt x="1620000" y="396000"/>
                  </a:lnTo>
                  <a:lnTo>
                    <a:pt x="1620000" y="396001"/>
                  </a:lnTo>
                  <a:lnTo>
                    <a:pt x="0" y="396001"/>
                  </a:lnTo>
                  <a:lnTo>
                    <a:pt x="0" y="1"/>
                  </a:lnTo>
                  <a:lnTo>
                    <a:pt x="1620000" y="1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2688780" y="2522755"/>
              <a:ext cx="15405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26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65" name="Text Box 39"/>
          <p:cNvSpPr txBox="1">
            <a:spLocks noChangeArrowheads="1"/>
          </p:cNvSpPr>
          <p:nvPr/>
        </p:nvSpPr>
        <p:spPr bwMode="auto">
          <a:xfrm>
            <a:off x="5599390" y="4183880"/>
            <a:ext cx="2160000" cy="2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공통 문제 풀기 </a:t>
            </a:r>
            <a:endParaRPr lang="en-US" altLang="ko-KR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9398503" y="3710467"/>
            <a:ext cx="2160000" cy="396000"/>
            <a:chOff x="7083654" y="2478644"/>
            <a:chExt cx="1620000" cy="396000"/>
          </a:xfrm>
        </p:grpSpPr>
        <p:sp>
          <p:nvSpPr>
            <p:cNvPr id="79" name="직사각형 78"/>
            <p:cNvSpPr/>
            <p:nvPr/>
          </p:nvSpPr>
          <p:spPr>
            <a:xfrm>
              <a:off x="7083654" y="2478644"/>
              <a:ext cx="1620000" cy="396000"/>
            </a:xfrm>
            <a:prstGeom prst="rect">
              <a:avLst/>
            </a:pr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 Box 39"/>
            <p:cNvSpPr txBox="1">
              <a:spLocks noChangeArrowheads="1"/>
            </p:cNvSpPr>
            <p:nvPr/>
          </p:nvSpPr>
          <p:spPr bwMode="auto">
            <a:xfrm>
              <a:off x="7123254" y="2522756"/>
              <a:ext cx="1540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1" name="Text Box 39"/>
          <p:cNvSpPr txBox="1">
            <a:spLocks noChangeArrowheads="1"/>
          </p:cNvSpPr>
          <p:nvPr/>
        </p:nvSpPr>
        <p:spPr bwMode="auto">
          <a:xfrm>
            <a:off x="9398503" y="4139768"/>
            <a:ext cx="2160000" cy="24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 anchor="t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ko-KR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• </a:t>
            </a:r>
            <a:r>
              <a:rPr lang="ko-KR" altLang="en-US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발</a:t>
            </a:r>
            <a:r>
              <a:rPr lang="ko-KR" altLang="en-US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표</a:t>
            </a:r>
            <a:endParaRPr lang="en-US" altLang="ko-KR" sz="1200" b="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7874665" y="2417914"/>
            <a:ext cx="2448032" cy="396001"/>
            <a:chOff x="4866342" y="2478643"/>
            <a:chExt cx="1836024" cy="396001"/>
          </a:xfrm>
        </p:grpSpPr>
        <p:sp>
          <p:nvSpPr>
            <p:cNvPr id="83" name="직사각형 103"/>
            <p:cNvSpPr/>
            <p:nvPr/>
          </p:nvSpPr>
          <p:spPr>
            <a:xfrm>
              <a:off x="4866342" y="2478643"/>
              <a:ext cx="1836024" cy="396001"/>
            </a:xfrm>
            <a:custGeom>
              <a:avLst/>
              <a:gdLst/>
              <a:ahLst/>
              <a:cxnLst/>
              <a:rect l="l" t="t" r="r" b="b"/>
              <a:pathLst>
                <a:path w="1836024" h="396001">
                  <a:moveTo>
                    <a:pt x="1620000" y="0"/>
                  </a:moveTo>
                  <a:lnTo>
                    <a:pt x="1836024" y="198000"/>
                  </a:lnTo>
                  <a:lnTo>
                    <a:pt x="1620000" y="396000"/>
                  </a:lnTo>
                  <a:lnTo>
                    <a:pt x="1620000" y="396001"/>
                  </a:lnTo>
                  <a:lnTo>
                    <a:pt x="0" y="396001"/>
                  </a:lnTo>
                  <a:lnTo>
                    <a:pt x="0" y="1"/>
                  </a:lnTo>
                  <a:lnTo>
                    <a:pt x="1620000" y="1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 Box 39"/>
            <p:cNvSpPr txBox="1">
              <a:spLocks noChangeArrowheads="1"/>
            </p:cNvSpPr>
            <p:nvPr/>
          </p:nvSpPr>
          <p:spPr bwMode="auto">
            <a:xfrm>
              <a:off x="4906092" y="2522755"/>
              <a:ext cx="15405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27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6" name="오른쪽 화살표 85"/>
          <p:cNvSpPr/>
          <p:nvPr/>
        </p:nvSpPr>
        <p:spPr>
          <a:xfrm rot="18833701">
            <a:off x="3631731" y="3252361"/>
            <a:ext cx="766586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rgbClr val="B49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오른쪽 화살표 102"/>
          <p:cNvSpPr/>
          <p:nvPr/>
        </p:nvSpPr>
        <p:spPr>
          <a:xfrm rot="2588759">
            <a:off x="1471730" y="3263420"/>
            <a:ext cx="766586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rgbClr val="B49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오른쪽 화살표 106"/>
          <p:cNvSpPr/>
          <p:nvPr/>
        </p:nvSpPr>
        <p:spPr>
          <a:xfrm rot="18833701">
            <a:off x="7376098" y="3229737"/>
            <a:ext cx="766586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rgbClr val="B49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오른쪽 화살표 107"/>
          <p:cNvSpPr/>
          <p:nvPr/>
        </p:nvSpPr>
        <p:spPr>
          <a:xfrm rot="2588759">
            <a:off x="5216097" y="3240796"/>
            <a:ext cx="766586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rgbClr val="B49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오른쪽 화살표 108"/>
          <p:cNvSpPr/>
          <p:nvPr/>
        </p:nvSpPr>
        <p:spPr>
          <a:xfrm rot="2588759">
            <a:off x="9015210" y="3250293"/>
            <a:ext cx="766586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rgbClr val="B49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0" name="그룹 139"/>
          <p:cNvGrpSpPr/>
          <p:nvPr/>
        </p:nvGrpSpPr>
        <p:grpSpPr>
          <a:xfrm>
            <a:off x="1553095" y="5827226"/>
            <a:ext cx="9225775" cy="360220"/>
            <a:chOff x="1061695" y="3463324"/>
            <a:chExt cx="7046488" cy="360220"/>
          </a:xfrm>
        </p:grpSpPr>
        <p:sp>
          <p:nvSpPr>
            <p:cNvPr id="153" name="타원 152"/>
            <p:cNvSpPr/>
            <p:nvPr/>
          </p:nvSpPr>
          <p:spPr>
            <a:xfrm>
              <a:off x="7748133" y="3463324"/>
              <a:ext cx="360050" cy="360050"/>
            </a:xfrm>
            <a:prstGeom prst="ellipse">
              <a:avLst/>
            </a:prstGeom>
            <a:solidFill>
              <a:srgbClr val="E5E4E0"/>
            </a:solidFill>
            <a:ln w="7620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오른쪽 화살표 153"/>
            <p:cNvSpPr/>
            <p:nvPr/>
          </p:nvSpPr>
          <p:spPr>
            <a:xfrm>
              <a:off x="1169414" y="3463374"/>
              <a:ext cx="6534240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rgbClr val="B498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/>
            <p:cNvSpPr/>
            <p:nvPr/>
          </p:nvSpPr>
          <p:spPr>
            <a:xfrm>
              <a:off x="1061695" y="3463494"/>
              <a:ext cx="360050" cy="360050"/>
            </a:xfrm>
            <a:prstGeom prst="ellipse">
              <a:avLst/>
            </a:prstGeom>
            <a:solidFill>
              <a:srgbClr val="E5E4E0"/>
            </a:solidFill>
            <a:ln w="762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/>
            <p:cNvSpPr/>
            <p:nvPr/>
          </p:nvSpPr>
          <p:spPr>
            <a:xfrm>
              <a:off x="6359619" y="3463494"/>
              <a:ext cx="360050" cy="360050"/>
            </a:xfrm>
            <a:prstGeom prst="ellipse">
              <a:avLst/>
            </a:prstGeom>
            <a:solidFill>
              <a:srgbClr val="E5E4E0"/>
            </a:solidFill>
            <a:ln w="762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3706956" y="3463494"/>
              <a:ext cx="360050" cy="360050"/>
            </a:xfrm>
            <a:prstGeom prst="ellipse">
              <a:avLst/>
            </a:prstGeom>
            <a:solidFill>
              <a:srgbClr val="E5E4E0"/>
            </a:solidFill>
            <a:ln w="76200">
              <a:solidFill>
                <a:srgbClr val="B498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1020385" y="5235986"/>
            <a:ext cx="1529489" cy="540016"/>
            <a:chOff x="654820" y="2669144"/>
            <a:chExt cx="1168197" cy="540016"/>
          </a:xfrm>
        </p:grpSpPr>
        <p:sp>
          <p:nvSpPr>
            <p:cNvPr id="151" name="직사각형 113"/>
            <p:cNvSpPr/>
            <p:nvPr/>
          </p:nvSpPr>
          <p:spPr>
            <a:xfrm>
              <a:off x="654820" y="2669144"/>
              <a:ext cx="1168197" cy="540016"/>
            </a:xfrm>
            <a:custGeom>
              <a:avLst/>
              <a:gdLst/>
              <a:ahLst/>
              <a:cxnLst/>
              <a:rect l="l" t="t" r="r" b="b"/>
              <a:pathLst>
                <a:path w="1620000" h="540016">
                  <a:moveTo>
                    <a:pt x="0" y="0"/>
                  </a:moveTo>
                  <a:lnTo>
                    <a:pt x="1620000" y="0"/>
                  </a:lnTo>
                  <a:lnTo>
                    <a:pt x="1620000" y="396000"/>
                  </a:lnTo>
                  <a:lnTo>
                    <a:pt x="1008000" y="396000"/>
                  </a:lnTo>
                  <a:lnTo>
                    <a:pt x="810000" y="540016"/>
                  </a:lnTo>
                  <a:lnTo>
                    <a:pt x="612000" y="396000"/>
                  </a:lnTo>
                  <a:lnTo>
                    <a:pt x="0" y="396000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Text Box 39"/>
            <p:cNvSpPr txBox="1">
              <a:spLocks noChangeArrowheads="1"/>
            </p:cNvSpPr>
            <p:nvPr/>
          </p:nvSpPr>
          <p:spPr bwMode="auto">
            <a:xfrm>
              <a:off x="726965" y="2702906"/>
              <a:ext cx="1023907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 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(15%)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655742" y="4459644"/>
            <a:ext cx="107333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진행상황</a:t>
            </a:r>
            <a:endParaRPr lang="en-US" altLang="ko-KR" sz="1600" b="1" dirty="0" smtClean="0">
              <a:latin typeface="굴림" pitchFamily="50" charset="-127"/>
              <a:ea typeface="굴림" pitchFamily="50" charset="-127"/>
              <a:cs typeface="Arial Unicode MS" panose="020B0604020202020204" pitchFamily="50" charset="-127"/>
            </a:endParaRPr>
          </a:p>
          <a:p>
            <a:pPr marL="182562" fontAlgn="base">
              <a:lnSpc>
                <a:spcPct val="150000"/>
              </a:lnSpc>
              <a:tabLst>
                <a:tab pos="365125" algn="l"/>
              </a:tabLst>
            </a:pPr>
            <a:endParaRPr lang="ko-KR" altLang="en-US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6773888" y="5827396"/>
            <a:ext cx="471404" cy="360050"/>
          </a:xfrm>
          <a:prstGeom prst="ellipse">
            <a:avLst/>
          </a:prstGeom>
          <a:solidFill>
            <a:srgbClr val="E5E4E0"/>
          </a:solidFill>
          <a:ln w="76200">
            <a:solidFill>
              <a:srgbClr val="B49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4" name="타원 183"/>
          <p:cNvSpPr/>
          <p:nvPr/>
        </p:nvSpPr>
        <p:spPr>
          <a:xfrm>
            <a:off x="3286945" y="5827226"/>
            <a:ext cx="471404" cy="360050"/>
          </a:xfrm>
          <a:prstGeom prst="ellipse">
            <a:avLst/>
          </a:prstGeom>
          <a:solidFill>
            <a:srgbClr val="E5E4E0"/>
          </a:solidFill>
          <a:ln w="76200">
            <a:solidFill>
              <a:srgbClr val="B498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6" name="그룹 185"/>
          <p:cNvGrpSpPr/>
          <p:nvPr/>
        </p:nvGrpSpPr>
        <p:grpSpPr>
          <a:xfrm>
            <a:off x="2753074" y="5232678"/>
            <a:ext cx="1529489" cy="540016"/>
            <a:chOff x="654820" y="2669144"/>
            <a:chExt cx="1168197" cy="540016"/>
          </a:xfrm>
        </p:grpSpPr>
        <p:sp>
          <p:nvSpPr>
            <p:cNvPr id="187" name="직사각형 113"/>
            <p:cNvSpPr/>
            <p:nvPr/>
          </p:nvSpPr>
          <p:spPr>
            <a:xfrm>
              <a:off x="654820" y="2669144"/>
              <a:ext cx="1168197" cy="540016"/>
            </a:xfrm>
            <a:custGeom>
              <a:avLst/>
              <a:gdLst/>
              <a:ahLst/>
              <a:cxnLst/>
              <a:rect l="l" t="t" r="r" b="b"/>
              <a:pathLst>
                <a:path w="1620000" h="540016">
                  <a:moveTo>
                    <a:pt x="0" y="0"/>
                  </a:moveTo>
                  <a:lnTo>
                    <a:pt x="1620000" y="0"/>
                  </a:lnTo>
                  <a:lnTo>
                    <a:pt x="1620000" y="396000"/>
                  </a:lnTo>
                  <a:lnTo>
                    <a:pt x="1008000" y="396000"/>
                  </a:lnTo>
                  <a:lnTo>
                    <a:pt x="810000" y="540016"/>
                  </a:lnTo>
                  <a:lnTo>
                    <a:pt x="612000" y="396000"/>
                  </a:lnTo>
                  <a:lnTo>
                    <a:pt x="0" y="396000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Text Box 39"/>
            <p:cNvSpPr txBox="1">
              <a:spLocks noChangeArrowheads="1"/>
            </p:cNvSpPr>
            <p:nvPr/>
          </p:nvSpPr>
          <p:spPr bwMode="auto">
            <a:xfrm>
              <a:off x="726965" y="2702906"/>
              <a:ext cx="1023907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23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 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(40%)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0" name="직사각형 113"/>
          <p:cNvSpPr/>
          <p:nvPr/>
        </p:nvSpPr>
        <p:spPr>
          <a:xfrm>
            <a:off x="4482792" y="5232678"/>
            <a:ext cx="1529489" cy="540016"/>
          </a:xfrm>
          <a:custGeom>
            <a:avLst/>
            <a:gdLst/>
            <a:ahLst/>
            <a:cxnLst/>
            <a:rect l="l" t="t" r="r" b="b"/>
            <a:pathLst>
              <a:path w="1620000" h="540016">
                <a:moveTo>
                  <a:pt x="0" y="0"/>
                </a:moveTo>
                <a:lnTo>
                  <a:pt x="1620000" y="0"/>
                </a:lnTo>
                <a:lnTo>
                  <a:pt x="1620000" y="396000"/>
                </a:lnTo>
                <a:lnTo>
                  <a:pt x="1008000" y="396000"/>
                </a:lnTo>
                <a:lnTo>
                  <a:pt x="810000" y="540016"/>
                </a:lnTo>
                <a:lnTo>
                  <a:pt x="612000" y="396000"/>
                </a:lnTo>
                <a:lnTo>
                  <a:pt x="0" y="396000"/>
                </a:lnTo>
                <a:close/>
              </a:path>
            </a:pathLst>
          </a:custGeom>
          <a:solidFill>
            <a:srgbClr val="008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2" name="그룹 191"/>
          <p:cNvGrpSpPr/>
          <p:nvPr/>
        </p:nvGrpSpPr>
        <p:grpSpPr>
          <a:xfrm>
            <a:off x="6227704" y="5235547"/>
            <a:ext cx="1529489" cy="540016"/>
            <a:chOff x="654820" y="2669144"/>
            <a:chExt cx="1168197" cy="540016"/>
          </a:xfrm>
        </p:grpSpPr>
        <p:sp>
          <p:nvSpPr>
            <p:cNvPr id="193" name="직사각형 113"/>
            <p:cNvSpPr/>
            <p:nvPr/>
          </p:nvSpPr>
          <p:spPr>
            <a:xfrm>
              <a:off x="654820" y="2669144"/>
              <a:ext cx="1168197" cy="540016"/>
            </a:xfrm>
            <a:custGeom>
              <a:avLst/>
              <a:gdLst/>
              <a:ahLst/>
              <a:cxnLst/>
              <a:rect l="l" t="t" r="r" b="b"/>
              <a:pathLst>
                <a:path w="1620000" h="540016">
                  <a:moveTo>
                    <a:pt x="0" y="0"/>
                  </a:moveTo>
                  <a:lnTo>
                    <a:pt x="1620000" y="0"/>
                  </a:lnTo>
                  <a:lnTo>
                    <a:pt x="1620000" y="396000"/>
                  </a:lnTo>
                  <a:lnTo>
                    <a:pt x="1008000" y="396000"/>
                  </a:lnTo>
                  <a:lnTo>
                    <a:pt x="810000" y="540016"/>
                  </a:lnTo>
                  <a:lnTo>
                    <a:pt x="612000" y="396000"/>
                  </a:lnTo>
                  <a:lnTo>
                    <a:pt x="0" y="396000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 Box 39"/>
            <p:cNvSpPr txBox="1">
              <a:spLocks noChangeArrowheads="1"/>
            </p:cNvSpPr>
            <p:nvPr/>
          </p:nvSpPr>
          <p:spPr bwMode="auto">
            <a:xfrm>
              <a:off x="726965" y="2702906"/>
              <a:ext cx="1023907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26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 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(80%)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6" name="직사각형 113"/>
          <p:cNvSpPr/>
          <p:nvPr/>
        </p:nvSpPr>
        <p:spPr>
          <a:xfrm>
            <a:off x="7947494" y="5231575"/>
            <a:ext cx="1529489" cy="540016"/>
          </a:xfrm>
          <a:custGeom>
            <a:avLst/>
            <a:gdLst/>
            <a:ahLst/>
            <a:cxnLst/>
            <a:rect l="l" t="t" r="r" b="b"/>
            <a:pathLst>
              <a:path w="1620000" h="540016">
                <a:moveTo>
                  <a:pt x="0" y="0"/>
                </a:moveTo>
                <a:lnTo>
                  <a:pt x="1620000" y="0"/>
                </a:lnTo>
                <a:lnTo>
                  <a:pt x="1620000" y="396000"/>
                </a:lnTo>
                <a:lnTo>
                  <a:pt x="1008000" y="396000"/>
                </a:lnTo>
                <a:lnTo>
                  <a:pt x="810000" y="540016"/>
                </a:lnTo>
                <a:lnTo>
                  <a:pt x="612000" y="396000"/>
                </a:lnTo>
                <a:lnTo>
                  <a:pt x="0" y="396000"/>
                </a:lnTo>
                <a:close/>
              </a:path>
            </a:pathLst>
          </a:custGeom>
          <a:solidFill>
            <a:srgbClr val="008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8" name="그룹 197"/>
          <p:cNvGrpSpPr/>
          <p:nvPr/>
        </p:nvGrpSpPr>
        <p:grpSpPr>
          <a:xfrm>
            <a:off x="9777258" y="5237732"/>
            <a:ext cx="1529489" cy="540016"/>
            <a:chOff x="654820" y="2669144"/>
            <a:chExt cx="1168197" cy="540016"/>
          </a:xfrm>
        </p:grpSpPr>
        <p:sp>
          <p:nvSpPr>
            <p:cNvPr id="199" name="직사각형 113"/>
            <p:cNvSpPr/>
            <p:nvPr/>
          </p:nvSpPr>
          <p:spPr>
            <a:xfrm>
              <a:off x="654820" y="2669144"/>
              <a:ext cx="1168197" cy="540016"/>
            </a:xfrm>
            <a:custGeom>
              <a:avLst/>
              <a:gdLst/>
              <a:ahLst/>
              <a:cxnLst/>
              <a:rect l="l" t="t" r="r" b="b"/>
              <a:pathLst>
                <a:path w="1620000" h="540016">
                  <a:moveTo>
                    <a:pt x="0" y="0"/>
                  </a:moveTo>
                  <a:lnTo>
                    <a:pt x="1620000" y="0"/>
                  </a:lnTo>
                  <a:lnTo>
                    <a:pt x="1620000" y="396000"/>
                  </a:lnTo>
                  <a:lnTo>
                    <a:pt x="1008000" y="396000"/>
                  </a:lnTo>
                  <a:lnTo>
                    <a:pt x="810000" y="540016"/>
                  </a:lnTo>
                  <a:lnTo>
                    <a:pt x="612000" y="396000"/>
                  </a:lnTo>
                  <a:lnTo>
                    <a:pt x="0" y="396000"/>
                  </a:lnTo>
                  <a:close/>
                </a:path>
              </a:pathLst>
            </a:custGeom>
            <a:solidFill>
              <a:srgbClr val="008F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Text Box 39"/>
            <p:cNvSpPr txBox="1">
              <a:spLocks noChangeArrowheads="1"/>
            </p:cNvSpPr>
            <p:nvPr/>
          </p:nvSpPr>
          <p:spPr bwMode="auto">
            <a:xfrm>
              <a:off x="726965" y="2702906"/>
              <a:ext cx="1023907" cy="307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30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일 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(100%)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01" name="Text Box 39"/>
          <p:cNvSpPr txBox="1">
            <a:spLocks noChangeArrowheads="1"/>
          </p:cNvSpPr>
          <p:nvPr/>
        </p:nvSpPr>
        <p:spPr bwMode="auto">
          <a:xfrm>
            <a:off x="4601710" y="5253740"/>
            <a:ext cx="1340574" cy="30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(60%)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2" name="Text Box 39"/>
          <p:cNvSpPr txBox="1">
            <a:spLocks noChangeArrowheads="1"/>
          </p:cNvSpPr>
          <p:nvPr/>
        </p:nvSpPr>
        <p:spPr bwMode="auto">
          <a:xfrm>
            <a:off x="8052465" y="5268996"/>
            <a:ext cx="1340574" cy="30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27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(90%)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1188881" y="323658"/>
            <a:ext cx="2223686" cy="430887"/>
            <a:chOff x="1188881" y="323658"/>
            <a:chExt cx="2223686" cy="43088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323658"/>
              <a:ext cx="22236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ea typeface="맑은 고딕" pitchFamily="50" charset="-127"/>
                  <a:cs typeface="Courier New" pitchFamily="49" charset="0"/>
                </a:rPr>
                <a:t>Project Info</a:t>
              </a:r>
              <a:endPara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63600" y="1054800"/>
            <a:ext cx="107333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목적</a:t>
            </a:r>
            <a:endParaRPr lang="en-US" altLang="ko-KR" sz="1600" b="1" dirty="0">
              <a:latin typeface="굴림" pitchFamily="50" charset="-127"/>
              <a:ea typeface="굴림" pitchFamily="50" charset="-127"/>
              <a:cs typeface="Arial Unicode MS" panose="020B0604020202020204" pitchFamily="50" charset="-127"/>
            </a:endParaRPr>
          </a:p>
          <a:p>
            <a:pPr marL="365125" indent="-182563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CTF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문제를 풀면서 대회 준비 및 모의해킹 역량 강화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63600" y="3081931"/>
            <a:ext cx="10733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실습환경</a:t>
            </a:r>
            <a:endParaRPr lang="en-US" altLang="ko-KR" sz="1600" b="1" dirty="0">
              <a:latin typeface="굴림" pitchFamily="50" charset="-127"/>
              <a:ea typeface="굴림" pitchFamily="50" charset="-127"/>
              <a:cs typeface="Arial Unicode MS" panose="020B06040202020202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66" y="3565262"/>
            <a:ext cx="2495837" cy="192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5" y="3565262"/>
            <a:ext cx="2512257" cy="192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88881" y="5559060"/>
            <a:ext cx="27812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Attacker</a:t>
            </a:r>
          </a:p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Kali Linux</a:t>
            </a:r>
          </a:p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192.168.10.128 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4623" y="5559060"/>
            <a:ext cx="387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Victim</a:t>
            </a:r>
          </a:p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Me and My Girlfriend</a:t>
            </a:r>
          </a:p>
          <a:p>
            <a:pPr algn="ctr"/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192.168.10.130</a:t>
            </a:r>
          </a:p>
        </p:txBody>
      </p:sp>
      <p:cxnSp>
        <p:nvCxnSpPr>
          <p:cNvPr id="17" name="직선 화살표 연결선 16"/>
          <p:cNvCxnSpPr>
            <a:stCxn id="1028" idx="3"/>
            <a:endCxn id="1029" idx="1"/>
          </p:cNvCxnSpPr>
          <p:nvPr/>
        </p:nvCxnSpPr>
        <p:spPr>
          <a:xfrm>
            <a:off x="3851803" y="4525831"/>
            <a:ext cx="414419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03" y="4282260"/>
            <a:ext cx="4144192" cy="465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97623" y="3890113"/>
            <a:ext cx="1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Attack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81246" y="1992030"/>
            <a:ext cx="107333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b="1" dirty="0">
                <a:latin typeface="굴림" pitchFamily="50" charset="-127"/>
                <a:ea typeface="굴림" pitchFamily="50" charset="-127"/>
                <a:cs typeface="Arial Unicode MS" panose="020B0604020202020204" pitchFamily="50" charset="-127"/>
              </a:rPr>
              <a:t>CTF Page</a:t>
            </a:r>
          </a:p>
          <a:p>
            <a:pPr marL="365125" indent="-182563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sz="1400" dirty="0">
                <a:hlinkClick r:id="rId5"/>
              </a:rPr>
              <a:t>https://www.vulnhub.com/entry/me-and-my-girlfriend-1,409/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93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-1"/>
            <a:ext cx="12192000" cy="45719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45718"/>
            <a:ext cx="12192000" cy="3792186"/>
          </a:xfrm>
          <a:prstGeom prst="rect">
            <a:avLst/>
          </a:prstGeom>
          <a:solidFill>
            <a:srgbClr val="3E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83201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651" y="2175256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정보수집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189935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7386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취약점분석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96669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84120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공격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03403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490854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권한 상승 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10137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97588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플래그 획득 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24304" y="2210504"/>
            <a:ext cx="252000" cy="323395"/>
            <a:chOff x="4371840" y="2318350"/>
            <a:chExt cx="252000" cy="323395"/>
          </a:xfrm>
        </p:grpSpPr>
        <p:sp>
          <p:nvSpPr>
            <p:cNvPr id="39" name="타원 3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</a:rPr>
                <a:t>▶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810715" y="2220352"/>
            <a:ext cx="252000" cy="323395"/>
            <a:chOff x="4371840" y="2318350"/>
            <a:chExt cx="252000" cy="323395"/>
          </a:xfrm>
        </p:grpSpPr>
        <p:sp>
          <p:nvSpPr>
            <p:cNvPr id="41" name="타원 4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</a:rPr>
                <a:t>▶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43959" y="2200656"/>
            <a:ext cx="252000" cy="323395"/>
            <a:chOff x="4371840" y="2318350"/>
            <a:chExt cx="252000" cy="323395"/>
          </a:xfrm>
        </p:grpSpPr>
        <p:sp>
          <p:nvSpPr>
            <p:cNvPr id="45" name="타원 4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</a:rPr>
                <a:t>▶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170685" y="2200656"/>
            <a:ext cx="252000" cy="323395"/>
            <a:chOff x="4371840" y="2318350"/>
            <a:chExt cx="252000" cy="323395"/>
          </a:xfrm>
        </p:grpSpPr>
        <p:sp>
          <p:nvSpPr>
            <p:cNvPr id="49" name="타원 4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bg1"/>
                  </a:solidFill>
                </a:rPr>
                <a:t>▶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3543144" y="5496139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공격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분석한 취약점을 이용해 공격한다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.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543144" y="4116911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정보수집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공격대상의 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IP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와 열린 포트를 확인한다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746768" y="417496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60111" y="4157125"/>
            <a:ext cx="2002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itchFamily="49" charset="0"/>
                <a:cs typeface="Courier New" pitchFamily="49" charset="0"/>
              </a:rPr>
              <a:t>Check point</a:t>
            </a:r>
            <a:endParaRPr lang="ko-KR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726053" y="5502215"/>
            <a:ext cx="38896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권한상승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공격 후 루트권한을 획득하기 위해 권한을 상승한다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26053" y="4122987"/>
            <a:ext cx="388964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취약점 분석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열린 포트의 취약점을 분석한다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굴림" pitchFamily="50" charset="-127"/>
                <a:ea typeface="굴림" pitchFamily="50" charset="-127"/>
              </a:rPr>
              <a:t>.</a:t>
            </a: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  <a:latin typeface="굴림" pitchFamily="50" charset="-127"/>
              <a:ea typeface="굴림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85873" y="4363579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545696" y="4357180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8129772" y="1124211"/>
            <a:ext cx="756000" cy="756000"/>
          </a:xfrm>
          <a:prstGeom prst="ellipse">
            <a:avLst/>
          </a:prstGeom>
          <a:solidFill>
            <a:srgbClr val="F45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73605" y="1240922"/>
            <a:ext cx="86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point</a:t>
            </a:r>
            <a:endParaRPr lang="ko-KR" altLang="en-US" sz="7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52" name="그룹 14"/>
          <p:cNvGrpSpPr/>
          <p:nvPr/>
        </p:nvGrpSpPr>
        <p:grpSpPr>
          <a:xfrm>
            <a:off x="1188881" y="323658"/>
            <a:ext cx="1632178" cy="430887"/>
            <a:chOff x="1188881" y="323658"/>
            <a:chExt cx="1632178" cy="430887"/>
          </a:xfrm>
        </p:grpSpPr>
        <p:sp>
          <p:nvSpPr>
            <p:cNvPr id="54" name="TextBox 53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88881" y="323658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ea typeface="맑은 고딕" pitchFamily="50" charset="-127"/>
                  <a:cs typeface="Courier New" pitchFamily="49" charset="0"/>
                </a:rPr>
                <a:t>Process</a:t>
              </a:r>
              <a:r>
                <a:rPr lang="en-US" altLang="ko-KR" sz="2200" dirty="0" err="1">
                  <a:solidFill>
                    <a:schemeClr val="tx2">
                      <a:lumMod val="7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 Unicode MS" pitchFamily="50" charset="-127"/>
                </a:rPr>
                <a:t>fo</a:t>
              </a:r>
              <a:endParaRPr lang="ko-KR" altLang="en-US" sz="22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7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83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1. </a:t>
            </a:r>
            <a:r>
              <a:rPr lang="ko-KR" altLang="en-US">
                <a:latin typeface="맑은 고딕"/>
                <a:ea typeface="맑은 고딕"/>
              </a:rPr>
              <a:t>정보수집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5" name="_x209526896" descr="EMB00000530094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6697" y="1568200"/>
            <a:ext cx="9000000" cy="2311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583569" y="1185011"/>
            <a:ext cx="32893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Courier New"/>
                <a:cs typeface="Courier New"/>
              </a:rPr>
              <a:t># netdiscover</a:t>
            </a:r>
            <a:endParaRPr lang="ko-KR" altLang="en-US" sz="2000" b="1">
              <a:latin typeface="Courier New"/>
              <a:cs typeface="Courier New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60068" y="3273156"/>
            <a:ext cx="7195129" cy="23906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566945" y="3914762"/>
            <a:ext cx="5935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Courier New"/>
                <a:cs typeface="Courier New"/>
              </a:rPr>
              <a:t># nmap –F 192.168.10.130</a:t>
            </a:r>
            <a:endParaRPr lang="ko-KR" altLang="en-US" sz="2000" b="1">
              <a:latin typeface="Courier New"/>
              <a:cs typeface="Courier New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7" name="_x209526976" descr="EMB00000530094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0068" y="4313016"/>
            <a:ext cx="9000000" cy="22633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2602036" y="5804921"/>
            <a:ext cx="2884363" cy="494275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195" name="그룹 8194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17" name="직사각형 16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오른쪽 화살표 21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오른쪽 화살표 22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46623" y="1198868"/>
            <a:ext cx="10666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 dirty="0">
                <a:latin typeface="Courier New"/>
                <a:ea typeface="굴림"/>
                <a:cs typeface="Courier New"/>
              </a:rPr>
              <a:t>Firefox -&gt; 192.168.10.130</a:t>
            </a:r>
            <a:r>
              <a:rPr lang="en-US" altLang="ko-KR" b="1" dirty="0">
                <a:latin typeface="굴림"/>
                <a:ea typeface="굴림"/>
                <a:cs typeface="Courier New"/>
              </a:rPr>
              <a:t> </a:t>
            </a:r>
            <a:r>
              <a:rPr lang="ko-KR" altLang="en-US" b="1" dirty="0">
                <a:latin typeface="굴림"/>
                <a:ea typeface="굴림"/>
              </a:rPr>
              <a:t>접속</a:t>
            </a:r>
            <a:endParaRPr lang="ko-KR" altLang="en-US" sz="1700" b="1" dirty="0">
              <a:latin typeface="굴림"/>
              <a:ea typeface="굴림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74331" y="3892336"/>
            <a:ext cx="10666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b="1" dirty="0">
                <a:latin typeface="굴림"/>
                <a:ea typeface="굴림"/>
              </a:rPr>
              <a:t>소스코드 분석</a:t>
            </a:r>
            <a:r>
              <a:rPr lang="ko-KR" altLang="en-US" sz="1700" b="1" dirty="0">
                <a:latin typeface="굴림"/>
                <a:ea typeface="굴림"/>
              </a:rPr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57460" y="1725221"/>
            <a:ext cx="9000000" cy="189681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57458" y="4424218"/>
            <a:ext cx="9000000" cy="21448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10133899" y="5954254"/>
            <a:ext cx="1181801" cy="633045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195" name="그룹 8194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17" name="직사각형 16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오른쪽 화살표 21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오른쪽 화살표 22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68482" y="1138525"/>
            <a:ext cx="32907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 dirty="0">
                <a:latin typeface="Courier New"/>
                <a:cs typeface="Courier New"/>
              </a:rPr>
              <a:t>Firefox proxy</a:t>
            </a:r>
            <a:r>
              <a:rPr lang="en-US" altLang="ko-KR" b="1" dirty="0">
                <a:latin typeface="Courier New"/>
                <a:cs typeface="Courier New"/>
              </a:rPr>
              <a:t> </a:t>
            </a:r>
            <a:r>
              <a:rPr lang="ko-KR" altLang="en-US" b="1" dirty="0">
                <a:latin typeface="굴림"/>
                <a:ea typeface="굴림"/>
              </a:rPr>
              <a:t>설정</a:t>
            </a:r>
            <a:r>
              <a:rPr lang="ko-KR" altLang="en-US" dirty="0"/>
              <a:t>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63170" y="1538634"/>
            <a:ext cx="4680000" cy="50337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2507022" y="2924664"/>
            <a:ext cx="4361862" cy="633045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79161" y="1164238"/>
            <a:ext cx="3767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 dirty="0" err="1">
                <a:latin typeface="Courier New"/>
                <a:cs typeface="Courier New"/>
              </a:rPr>
              <a:t>BurpSuite</a:t>
            </a:r>
            <a:r>
              <a:rPr lang="en-US" altLang="ko-KR" dirty="0"/>
              <a:t> </a:t>
            </a:r>
            <a:r>
              <a:rPr lang="en-US" altLang="ko-KR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proxy </a:t>
            </a:r>
            <a:r>
              <a:rPr lang="ko-KR" altLang="en-US" b="1" dirty="0" smtClean="0">
                <a:latin typeface="굴림"/>
                <a:ea typeface="굴림"/>
              </a:rPr>
              <a:t>설정</a:t>
            </a:r>
            <a:endParaRPr lang="ko-KR" altLang="en-US" sz="1700" b="1" dirty="0">
              <a:latin typeface="굴림"/>
              <a:ea typeface="굴림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099" name="_x211066344" descr="EMB00000530094c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89746" y="1545876"/>
            <a:ext cx="4680000" cy="50371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7747441" y="4043371"/>
            <a:ext cx="4107861" cy="42119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195" name="그룹 8194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20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23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1139" y="1161924"/>
            <a:ext cx="49071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700" b="1" dirty="0">
                <a:latin typeface="굴림" pitchFamily="50" charset="-127"/>
                <a:ea typeface="굴림" pitchFamily="50" charset="-127"/>
              </a:rPr>
              <a:t>홈페이지 요청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24054" y="1161924"/>
            <a:ext cx="490712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700" b="1" dirty="0">
                <a:latin typeface="굴림" pitchFamily="50" charset="-127"/>
                <a:ea typeface="굴림" pitchFamily="50" charset="-127"/>
              </a:rPr>
              <a:t>응답 결과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211066344" descr="EMB00000530094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500" y="1531257"/>
            <a:ext cx="4680000" cy="503852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420726" y="5846618"/>
            <a:ext cx="1598515" cy="257959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3DC9459A-4EB2-4D87-929A-CDD401BDB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26" y="1503549"/>
            <a:ext cx="4680000" cy="50385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2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43424" y="1131444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Login Page SQL Injection</a:t>
            </a:r>
            <a:endParaRPr lang="ko-KR" alt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33292" y="1161924"/>
            <a:ext cx="4400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응답 결과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706D84F-041F-4790-BBB6-E3B5001C5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37" y="1515867"/>
            <a:ext cx="4680000" cy="50411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모니터, 검은색, 사진이(가) 표시된 사진&#10;&#10;자동 생성된 설명">
            <a:extLst>
              <a:ext uri="{FF2B5EF4-FFF2-40B4-BE49-F238E27FC236}">
                <a16:creationId xmlns:a16="http://schemas.microsoft.com/office/drawing/2014/main" xmlns="" id="{856BAE37-A42D-4C5F-9B25-D4F3FF63B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18" y="1508823"/>
            <a:ext cx="4680000" cy="50482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ECA50946-DF3E-457A-AF9A-602D06C3ACBB}"/>
              </a:ext>
            </a:extLst>
          </p:cNvPr>
          <p:cNvSpPr/>
          <p:nvPr/>
        </p:nvSpPr>
        <p:spPr>
          <a:xfrm>
            <a:off x="2426553" y="4222690"/>
            <a:ext cx="1924709" cy="56056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50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1134" y="1161924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Register Page</a:t>
            </a:r>
            <a:r>
              <a:rPr lang="en-US" altLang="ko-KR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등록</a:t>
            </a:r>
            <a:endParaRPr lang="ko-KR" altLang="en-US" sz="17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61004" y="1161924"/>
            <a:ext cx="49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등록한 아이디로 로그인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F35D0BE-7A43-40A7-BF78-B336B528A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8" y="1515867"/>
            <a:ext cx="4680000" cy="5053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6E8E6D9-C0FD-4D35-A8B1-CC4A97F14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59" y="1506631"/>
            <a:ext cx="4680000" cy="50539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352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80367" y="1161924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Profile </a:t>
            </a:r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Courier New" pitchFamily="49" charset="0"/>
              </a:rPr>
              <a:t>확인</a:t>
            </a:r>
            <a:r>
              <a:rPr lang="ko-KR" altLang="en-US" sz="2000" b="1" dirty="0">
                <a:latin typeface="Courier New" pitchFamily="49" charset="0"/>
                <a:cs typeface="Courier New" pitchFamily="49" charset="0"/>
              </a:rPr>
              <a:t> </a:t>
            </a:r>
            <a:endParaRPr lang="ko-KR" altLang="en-US" sz="1700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61001" y="1147636"/>
            <a:ext cx="49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700" b="1" dirty="0">
                <a:latin typeface="굴림" pitchFamily="50" charset="-127"/>
                <a:ea typeface="굴림" pitchFamily="50" charset="-127"/>
              </a:rPr>
              <a:t> </a:t>
            </a:r>
            <a:r>
              <a:rPr lang="en-US" altLang="ko-KR" b="1" dirty="0">
                <a:latin typeface="굴림" pitchFamily="50" charset="-127"/>
                <a:ea typeface="굴림" pitchFamily="50" charset="-127"/>
              </a:rPr>
              <a:t>URL</a:t>
            </a: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확인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F68B990-DE7A-4DA3-8A01-1B890E476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03" y="1515433"/>
            <a:ext cx="4693033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392E249-F492-4F8B-883C-858EED3193FB}"/>
              </a:ext>
            </a:extLst>
          </p:cNvPr>
          <p:cNvSpPr/>
          <p:nvPr/>
        </p:nvSpPr>
        <p:spPr>
          <a:xfrm>
            <a:off x="9830697" y="2261435"/>
            <a:ext cx="441063" cy="207446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083B765-97F6-4BF6-A3F1-BD089BBA1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93" y="1501437"/>
            <a:ext cx="4681618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907C2E8-2E14-43E2-853D-785453C2C335}"/>
              </a:ext>
            </a:extLst>
          </p:cNvPr>
          <p:cNvSpPr/>
          <p:nvPr/>
        </p:nvSpPr>
        <p:spPr>
          <a:xfrm>
            <a:off x="10346296" y="2355273"/>
            <a:ext cx="339599" cy="19054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3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89609" y="1161924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Courier New" pitchFamily="49" charset="0"/>
                <a:ea typeface="굴림" pitchFamily="50" charset="-127"/>
                <a:cs typeface="Courier New" pitchFamily="49" charset="0"/>
              </a:rPr>
              <a:t>URL </a:t>
            </a:r>
            <a:r>
              <a:rPr lang="en-US" altLang="ko-KR" sz="2000" b="1" dirty="0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ID </a:t>
            </a:r>
            <a:r>
              <a:rPr lang="ko-KR" altLang="en-US" b="1" dirty="0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변경</a:t>
            </a:r>
            <a:endParaRPr lang="ko-KR" altLang="en-US" b="1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51762" y="1147636"/>
            <a:ext cx="490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굴림" pitchFamily="50" charset="-127"/>
                <a:ea typeface="굴림" pitchFamily="50" charset="-127"/>
              </a:rPr>
              <a:t> 개발자도구 이용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392E249-F492-4F8B-883C-858EED3193FB}"/>
              </a:ext>
            </a:extLst>
          </p:cNvPr>
          <p:cNvSpPr/>
          <p:nvPr/>
        </p:nvSpPr>
        <p:spPr>
          <a:xfrm>
            <a:off x="9830697" y="2261435"/>
            <a:ext cx="441063" cy="207446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2907C2E8-2E14-43E2-853D-785453C2C335}"/>
              </a:ext>
            </a:extLst>
          </p:cNvPr>
          <p:cNvSpPr/>
          <p:nvPr/>
        </p:nvSpPr>
        <p:spPr>
          <a:xfrm>
            <a:off x="9830697" y="2199429"/>
            <a:ext cx="563369" cy="34638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4B7ABA6A-52AC-4BFF-895C-60AD7AA0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254" y="1501435"/>
            <a:ext cx="4680000" cy="5039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xmlns="" id="{53FCF39B-2EDA-491F-A65C-E0B966EB7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82" y="1501260"/>
            <a:ext cx="4681617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5E23C7C-BB7B-4A87-827E-DBBBA84B4E7B}"/>
              </a:ext>
            </a:extLst>
          </p:cNvPr>
          <p:cNvSpPr/>
          <p:nvPr/>
        </p:nvSpPr>
        <p:spPr>
          <a:xfrm>
            <a:off x="9351251" y="5487555"/>
            <a:ext cx="699977" cy="201948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오른쪽 화살표 40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042136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431504" y="336110"/>
            <a:ext cx="1074333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9600" b="1">
                <a:solidFill>
                  <a:schemeClr val="tx1">
                    <a:lumMod val="60000"/>
                    <a:lumOff val="40000"/>
                  </a:schemeClr>
                </a:solidFill>
              </a:rPr>
              <a:t>C</a:t>
            </a:r>
            <a:endParaRPr lang="ko-KR" altLang="en-US" sz="9600" b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08003" y="1120940"/>
            <a:ext cx="22012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600">
                <a:solidFill>
                  <a:schemeClr val="tx1">
                    <a:lumMod val="60000"/>
                    <a:lumOff val="40000"/>
                  </a:schemeClr>
                </a:solidFill>
              </a:rPr>
              <a:t>ontents</a:t>
            </a:r>
            <a:endParaRPr lang="ko-KR" altLang="en-US" sz="3200" b="1" spc="6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1503460" y="2040929"/>
            <a:ext cx="57290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65188" y="2053797"/>
            <a:ext cx="110799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견고딕"/>
                <a:ea typeface="Arial Unicode MS"/>
                <a:cs typeface="Arial Unicode MS"/>
              </a:rPr>
              <a:t>이원주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견고딕"/>
              <a:ea typeface="Arial Unicode MS"/>
              <a:cs typeface="Arial Unicode M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05837" y="2095330"/>
            <a:ext cx="56938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2">
                    <a:lumMod val="75000"/>
                  </a:schemeClr>
                </a:solidFill>
              </a:rPr>
              <a:t>001</a:t>
            </a:r>
            <a:endParaRPr lang="ko-KR" altLang="en-US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32948" y="2074225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rPr>
              <a:t>오성택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73597" y="211575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2">
                    <a:lumMod val="75000"/>
                  </a:schemeClr>
                </a:solidFill>
              </a:rPr>
              <a:t>002</a:t>
            </a:r>
            <a:endParaRPr lang="ko-KR" altLang="en-US" b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8241008" y="2059464"/>
            <a:ext cx="57290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902736" y="207233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rPr>
              <a:t>최원재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43385" y="211386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chemeClr val="tx2">
                    <a:lumMod val="75000"/>
                  </a:schemeClr>
                </a:solidFill>
              </a:rPr>
              <a:t>003</a:t>
            </a:r>
            <a:endParaRPr lang="ko-KR" altLang="en-US" b="1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4775030" y="2075962"/>
            <a:ext cx="57290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35497" y="2705100"/>
            <a:ext cx="3405203" cy="2550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rgbClr val="ff0000"/>
                </a:solidFill>
                <a:latin typeface="Courier New"/>
                <a:ea typeface="Arial Unicode MS"/>
                <a:cs typeface="Courier New"/>
              </a:rPr>
              <a:t>Me and My Girlfriend</a:t>
            </a:r>
            <a:endParaRPr lang="en-US" altLang="ko-KR">
              <a:solidFill>
                <a:srgbClr val="ff0000"/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AI_WEB1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AI_WEB2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Cyberry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Joker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PumpkinRaising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RAVEN2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Symfonos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lvl="0">
              <a:defRPr/>
            </a:pP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08003" y="2717800"/>
            <a:ext cx="3405203" cy="1461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ff0000"/>
                </a:solidFill>
                <a:latin typeface="Courier New"/>
                <a:ea typeface="Arial Unicode MS"/>
                <a:cs typeface="Courier New"/>
              </a:rPr>
              <a:t>Milnet: 1</a:t>
            </a:r>
            <a:endParaRPr lang="en-US" altLang="ko-KR">
              <a:solidFill>
                <a:srgbClr val="ff0000"/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Exploit KB Vulnerable Web App: 1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Silky-CTF: 0x01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AI_WEB1</a:t>
            </a:r>
            <a:endParaRPr lang="ko-KR" altLang="en-US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</p:txBody>
      </p:sp>
      <p:sp>
        <p:nvSpPr>
          <p:cNvPr id="56" name="TextBox 16"/>
          <p:cNvSpPr txBox="1"/>
          <p:nvPr/>
        </p:nvSpPr>
        <p:spPr>
          <a:xfrm>
            <a:off x="8189802" y="2698113"/>
            <a:ext cx="3405204" cy="1462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rgbClr val="ff0000"/>
                </a:solidFill>
                <a:latin typeface="Courier New"/>
                <a:ea typeface="Arial Unicode MS"/>
                <a:cs typeface="Courier New"/>
              </a:rPr>
              <a:t>View2aKill</a:t>
            </a:r>
            <a:endParaRPr lang="en-US" altLang="ko-KR">
              <a:solidFill>
                <a:srgbClr val="ff0000"/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MinU: 1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Dina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AI_WEB1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AI_WEB2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취약점분석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2737" y="1161924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Courier New" pitchFamily="49" charset="0"/>
                <a:cs typeface="Courier New" pitchFamily="49" charset="0"/>
              </a:rPr>
              <a:t>ID PASSWD </a:t>
            </a:r>
            <a:r>
              <a:rPr lang="ko-KR" altLang="en-US" sz="1700" b="1" dirty="0">
                <a:latin typeface="굴림" pitchFamily="50" charset="-127"/>
                <a:ea typeface="굴림" pitchFamily="50" charset="-127"/>
              </a:rPr>
              <a:t>찾기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09" y="1525088"/>
            <a:ext cx="9356287" cy="50400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82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601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92846" y="1146684"/>
            <a:ext cx="4907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 dirty="0">
                <a:latin typeface="Courier New"/>
                <a:ea typeface="굴림"/>
                <a:cs typeface="Courier New"/>
              </a:rPr>
              <a:t>SSH</a:t>
            </a:r>
            <a:r>
              <a:rPr lang="en-US" altLang="ko-KR" sz="1700" b="1" dirty="0">
                <a:latin typeface="굴림"/>
                <a:ea typeface="굴림"/>
              </a:rPr>
              <a:t> </a:t>
            </a:r>
            <a:r>
              <a:rPr lang="ko-KR" altLang="en-US" b="1" dirty="0">
                <a:latin typeface="굴림"/>
                <a:ea typeface="굴림"/>
              </a:rPr>
              <a:t>접속 및 폴더확인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42533" y="1161924"/>
            <a:ext cx="490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b="1" dirty="0">
                <a:latin typeface="굴림"/>
                <a:ea typeface="굴림"/>
              </a:rPr>
              <a:t>폴더 안의 내용 확인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72737" y="1520035"/>
            <a:ext cx="4680000" cy="50497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3406461" y="1534339"/>
            <a:ext cx="2339942" cy="232443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18650" y="2939473"/>
            <a:ext cx="708491" cy="3462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792641" y="5358812"/>
            <a:ext cx="1017571" cy="3462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34891" y="1515865"/>
            <a:ext cx="4680000" cy="505391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직사각형 26"/>
          <p:cNvSpPr/>
          <p:nvPr/>
        </p:nvSpPr>
        <p:spPr>
          <a:xfrm>
            <a:off x="7334892" y="2104298"/>
            <a:ext cx="2123145" cy="3130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753095" y="2417328"/>
            <a:ext cx="1731455" cy="3115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799783" y="3604343"/>
            <a:ext cx="1306655" cy="3130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821378" y="1534916"/>
            <a:ext cx="1540955" cy="228599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765203" y="1811047"/>
            <a:ext cx="421633" cy="306409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93" name="그룹 12292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36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37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768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74369" y="1148992"/>
            <a:ext cx="4907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2000" b="1" dirty="0" err="1">
                <a:latin typeface="Courier New"/>
                <a:ea typeface="굴림"/>
                <a:cs typeface="Courier New"/>
              </a:rPr>
              <a:t>Sudo</a:t>
            </a:r>
            <a:r>
              <a:rPr lang="en-US" altLang="ko-KR" sz="1700" b="1" dirty="0">
                <a:latin typeface="굴림"/>
                <a:ea typeface="굴림"/>
              </a:rPr>
              <a:t> </a:t>
            </a:r>
            <a:r>
              <a:rPr lang="ko-KR" altLang="en-US" b="1" dirty="0">
                <a:latin typeface="굴림"/>
                <a:ea typeface="굴림"/>
              </a:rPr>
              <a:t>명령어 사용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87104" y="1136524"/>
            <a:ext cx="490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altLang="ko-KR" sz="1700" b="1" dirty="0" err="1">
                <a:latin typeface="Courier New"/>
                <a:ea typeface="굴림"/>
                <a:cs typeface="Courier New"/>
              </a:rPr>
              <a:t>Nc</a:t>
            </a:r>
            <a:r>
              <a:rPr lang="en-US" altLang="ko-KR" sz="1700" b="1" dirty="0">
                <a:latin typeface="굴림"/>
                <a:ea typeface="굴림"/>
              </a:rPr>
              <a:t> </a:t>
            </a:r>
            <a:r>
              <a:rPr lang="ko-KR" altLang="en-US" b="1" dirty="0">
                <a:latin typeface="굴림"/>
                <a:ea typeface="굴림"/>
              </a:rPr>
              <a:t>명령어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94258" y="4968241"/>
            <a:ext cx="1017571" cy="3462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45025" y="1534915"/>
            <a:ext cx="4680000" cy="503486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직사각형 31"/>
          <p:cNvSpPr/>
          <p:nvPr/>
        </p:nvSpPr>
        <p:spPr>
          <a:xfrm>
            <a:off x="2732893" y="3467077"/>
            <a:ext cx="2612167" cy="3130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3320" name="Picture 8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79471" y="1520034"/>
            <a:ext cx="4680000" cy="50497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321" name="그룹 13320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26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27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43143" y="1358297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err="1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Sudo</a:t>
            </a:r>
            <a:r>
              <a:rPr lang="en-US" altLang="ko-KR" sz="2000" b="1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php</a:t>
            </a:r>
            <a:r>
              <a:rPr lang="en-US" altLang="ko-KR" sz="2000" b="1" dirty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 reverse shell code </a:t>
            </a:r>
            <a:endParaRPr lang="ko-KR" altLang="en-US" sz="2000" b="1" dirty="0">
              <a:latin typeface="Courier New" panose="02070309020205020404" pitchFamily="49" charset="0"/>
              <a:ea typeface="굴림" pitchFamily="50" charset="-127"/>
              <a:cs typeface="Courier New" panose="02070309020205020404" pitchFamily="49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429785" y="3634957"/>
            <a:ext cx="490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ID</a:t>
            </a:r>
            <a:r>
              <a:rPr lang="en-US" altLang="ko-KR" sz="1700" b="1" dirty="0" smtClean="0">
                <a:latin typeface="굴림" pitchFamily="50" charset="-127"/>
                <a:ea typeface="굴림" pitchFamily="50" charset="-127"/>
              </a:rPr>
              <a:t> </a:t>
            </a:r>
            <a:r>
              <a:rPr lang="ko-KR" altLang="en-US" sz="1700" b="1" dirty="0">
                <a:latin typeface="굴림" pitchFamily="50" charset="-127"/>
                <a:ea typeface="굴림" pitchFamily="50" charset="-127"/>
              </a:rPr>
              <a:t>명령어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02" y="1902057"/>
            <a:ext cx="9360000" cy="125414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02" y="4182428"/>
            <a:ext cx="9360000" cy="188095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취약점분석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82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9851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5. </a:t>
            </a:r>
            <a:r>
              <a:rPr lang="ko-KR" altLang="en-US">
                <a:latin typeface="맑은 고딕"/>
                <a:ea typeface="맑은 고딕"/>
              </a:rPr>
              <a:t>플래그획득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1313" y="1146684"/>
            <a:ext cx="4907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700" b="1">
                <a:latin typeface="굴림"/>
                <a:ea typeface="굴림"/>
              </a:rPr>
              <a:t>플래그 위치 확인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24048" y="1161924"/>
            <a:ext cx="490712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 sz="1700" b="1">
                <a:latin typeface="굴림"/>
                <a:ea typeface="굴림"/>
              </a:rPr>
              <a:t>플래그 획득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94258" y="4968241"/>
            <a:ext cx="1017571" cy="3462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365170" y="2352676"/>
            <a:ext cx="1731455" cy="228599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293867" y="3382671"/>
            <a:ext cx="1517008" cy="313030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03392" y="1811047"/>
            <a:ext cx="421633" cy="228599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85205" y="1515865"/>
            <a:ext cx="4680000" cy="50446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3" name="직사각형 32"/>
          <p:cNvSpPr/>
          <p:nvPr/>
        </p:nvSpPr>
        <p:spPr>
          <a:xfrm>
            <a:off x="2466724" y="2079822"/>
            <a:ext cx="1559252" cy="24635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316419" y="1506628"/>
            <a:ext cx="4680000" cy="50539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직사각형 33"/>
          <p:cNvSpPr/>
          <p:nvPr/>
        </p:nvSpPr>
        <p:spPr>
          <a:xfrm>
            <a:off x="7288706" y="6339270"/>
            <a:ext cx="3708806" cy="246354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6387" name="그룹 16386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35" name="직사각형 34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 b="1">
                <a:solidFill>
                  <a:schemeClr val="bg1"/>
                </a:solidFill>
                <a:latin typeface="돋움체"/>
                <a:ea typeface="돋움체"/>
              </a:endParaRPr>
            </a:p>
          </p:txBody>
        </p:sp>
        <p:sp>
          <p:nvSpPr>
            <p:cNvPr id="36" name="오른쪽 화살표 35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7" name="오른쪽 화살표 36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오른쪽 화살표 38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214677" y="3429000"/>
            <a:ext cx="1819208" cy="76808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ko-KR" b="1" spc="-4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HY견고딕" pitchFamily="18" charset="-127"/>
                <a:cs typeface="Courier New" pitchFamily="49" charset="0"/>
              </a:rPr>
              <a:t>Answer</a:t>
            </a:r>
            <a:endParaRPr lang="ko-KR" altLang="en-US" b="1" spc="-4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03316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6969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173950" y="4197085"/>
            <a:ext cx="18061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03316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3" idx="0"/>
          </p:cNvCxnSpPr>
          <p:nvPr/>
        </p:nvCxnSpPr>
        <p:spPr>
          <a:xfrm>
            <a:off x="6086969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73950" y="0"/>
            <a:ext cx="18061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4694815" y="2564904"/>
            <a:ext cx="2784309" cy="864096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en-US" altLang="ko-KR" sz="3700" b="1" spc="-4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HY견고딕" pitchFamily="18" charset="-127"/>
                <a:cs typeface="Courier New" pitchFamily="49" charset="0"/>
              </a:rPr>
              <a:t>Question</a:t>
            </a:r>
            <a:endParaRPr lang="ko-KR" altLang="en-US" sz="3700" b="1" spc="-4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85664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ko-KR" altLang="en-US" sz="16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1446415" y="2330678"/>
            <a:ext cx="2344188" cy="1813411"/>
          </a:xfrm>
          <a:prstGeom prst="wedgeEllipseCallou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실행 단추: 도움말 6">
            <a:hlinkClick r:id="" action="ppaction://noaction" highlightClick="1"/>
          </p:cNvPr>
          <p:cNvSpPr/>
          <p:nvPr/>
        </p:nvSpPr>
        <p:spPr>
          <a:xfrm>
            <a:off x="7805650" y="947229"/>
            <a:ext cx="3084022" cy="4580313"/>
          </a:xfrm>
          <a:prstGeom prst="actionButtonHelp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0110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7113" cy="11793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>
                <a:solidFill>
                  <a:schemeClr val="tx2"/>
                </a:solidFill>
              </a:rPr>
              <a:t>003</a:t>
            </a:r>
            <a:endParaRPr lang="en-US" altLang="ko-KR" sz="7200" b="1">
              <a:solidFill>
                <a:schemeClr val="tx2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7859485" y="1480457"/>
            <a:ext cx="4332513" cy="5377543"/>
          </a:xfrm>
          <a:prstGeom prst="rtTriangle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7820" y="2930823"/>
            <a:ext cx="1207394" cy="4486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tx2">
                    <a:lumMod val="75000"/>
                  </a:schemeClr>
                </a:solidFill>
                <a:latin typeface="HY견고딕"/>
                <a:ea typeface="HY견고딕"/>
                <a:cs typeface="Arial Unicode MS"/>
              </a:rPr>
              <a:t>최원재 </a:t>
            </a:r>
            <a:endParaRPr lang="ko-KR" altLang="en-US" sz="2400">
              <a:solidFill>
                <a:schemeClr val="tx2">
                  <a:lumMod val="75000"/>
                </a:schemeClr>
              </a:solidFill>
              <a:latin typeface="HY견고딕"/>
              <a:ea typeface="HY견고딕"/>
              <a:cs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34" y="3549402"/>
            <a:ext cx="1872581" cy="19446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rPr>
              <a:t>CTF </a:t>
            </a:r>
            <a:r>
              <a:rPr lang="ko-KR" altLang="en-US" sz="32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rPr>
              <a:t>목록</a:t>
            </a:r>
            <a:endParaRPr lang="ko-KR" altLang="en-US" sz="3200">
              <a:solidFill>
                <a:schemeClr val="tx2">
                  <a:lumMod val="75000"/>
                </a:schemeClr>
              </a:solidFill>
              <a:latin typeface="Arial Unicode MS"/>
              <a:ea typeface="Arial Unicode MS"/>
              <a:cs typeface="Arial Unicode MS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 sz="1500">
                <a:solidFill>
                  <a:srgbClr val="ff0000"/>
                </a:solidFill>
                <a:latin typeface="Courier New"/>
                <a:ea typeface="Arial Unicode MS"/>
                <a:cs typeface="Courier New"/>
              </a:rPr>
              <a:t>View2aKill</a:t>
            </a:r>
            <a:endParaRPr lang="en-US" altLang="ko-KR" sz="1500">
              <a:solidFill>
                <a:srgbClr val="ff0000"/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 sz="1500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Dina</a:t>
            </a:r>
            <a:endParaRPr lang="en-US" altLang="ko-KR" sz="1500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 sz="1500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AI_WEB1</a:t>
            </a:r>
            <a:endParaRPr lang="en-US" altLang="ko-KR" sz="1500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 sz="1500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AI_WEB2</a:t>
            </a:r>
            <a:endParaRPr lang="en-US" altLang="ko-KR" sz="1500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r>
              <a:rPr lang="en-US" altLang="ko-KR" sz="1500">
                <a:solidFill>
                  <a:schemeClr val="tx2">
                    <a:lumMod val="75000"/>
                  </a:schemeClr>
                </a:solidFill>
                <a:latin typeface="Courier New"/>
                <a:ea typeface="Arial Unicode MS"/>
                <a:cs typeface="Courier New"/>
              </a:rPr>
              <a:t>Minu: 1</a:t>
            </a:r>
            <a:endParaRPr lang="en-US" altLang="ko-KR" sz="1500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  <a:p>
            <a:pPr marL="457200" indent="-457200">
              <a:buFont typeface="Arial"/>
              <a:buChar char="•"/>
              <a:defRPr/>
            </a:pPr>
            <a:endParaRPr lang="en-US" altLang="ko-KR" sz="1500">
              <a:solidFill>
                <a:schemeClr val="tx2">
                  <a:lumMod val="75000"/>
                </a:schemeClr>
              </a:solidFill>
              <a:latin typeface="Courier New"/>
              <a:ea typeface="Arial Unicode MS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353761" y="1015072"/>
            <a:ext cx="3456384" cy="905923"/>
          </a:xfrm>
          <a:prstGeom prst="roundRect">
            <a:avLst>
              <a:gd name="adj" fmla="val 16667"/>
            </a:avLst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3819" y="2456815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>
            <a:spAutoFit/>
          </a:bodyPr>
          <a:lstStyle/>
          <a:p>
            <a:pPr lvl="0">
              <a:defRPr/>
            </a:pPr>
            <a:r>
              <a:rPr lang="en-US" altLang="ko-KR" sz="210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/>
                <a:ea typeface="맑은 고딕"/>
                <a:cs typeface="Courier New"/>
              </a:rPr>
              <a:t>1.  Project Info</a:t>
            </a:r>
            <a:endParaRPr lang="ko-KR" altLang="en-US" sz="210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/>
              <a:ea typeface="맑은 고딕"/>
              <a:cs typeface="Courier New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3818" y="3525011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>
            <a:spAutoFit/>
          </a:bodyPr>
          <a:lstStyle/>
          <a:p>
            <a:pPr lvl="0">
              <a:defRPr/>
            </a:pPr>
            <a:r>
              <a:rPr lang="en-US" altLang="ko-KR" sz="210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/>
                <a:ea typeface="맑은 고딕"/>
                <a:cs typeface="Courier New"/>
              </a:rPr>
              <a:t>2.  Process</a:t>
            </a:r>
            <a:endParaRPr lang="ko-KR" altLang="en-US" sz="210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/>
              <a:ea typeface="맑은 고딕"/>
              <a:cs typeface="Courier New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3819" y="4677139"/>
            <a:ext cx="6013927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>
            <a:spAutoFit/>
          </a:bodyPr>
          <a:lstStyle/>
          <a:p>
            <a:pPr lvl="0">
              <a:defRPr/>
            </a:pPr>
            <a:r>
              <a:rPr lang="en-US" altLang="ko-KR" sz="210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/>
                <a:ea typeface="맑은 고딕"/>
                <a:cs typeface="Courier New"/>
              </a:rPr>
              <a:t>3.  Solution</a:t>
            </a:r>
            <a:endParaRPr lang="en-US" altLang="ko-KR" sz="2100">
              <a:latin typeface="Courier New"/>
              <a:ea typeface="맑은 고딕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0570" y="1258639"/>
            <a:ext cx="3416421" cy="387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000" b="1">
                <a:solidFill>
                  <a:schemeClr val="bg1"/>
                </a:solidFill>
                <a:latin typeface="Courier New"/>
                <a:cs typeface="Courier New"/>
              </a:rPr>
              <a:t>View2aKill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wipe dir="r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wipe dir="r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702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1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1188881" y="323658"/>
            <a:ext cx="2223686" cy="430887"/>
            <a:chOff x="1188881" y="323658"/>
            <a:chExt cx="2223686" cy="43088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323658"/>
              <a:ext cx="2207734" cy="4173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200" b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Courier New"/>
                  <a:ea typeface="맑은 고딕"/>
                  <a:cs typeface="Courier New"/>
                </a:rPr>
                <a:t>Project Info</a:t>
              </a:r>
              <a:endParaRPr lang="ko-KR" altLang="en-US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63600" y="1054800"/>
            <a:ext cx="10733314" cy="772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latin typeface="Arial Unicode MS"/>
                <a:ea typeface="Arial Unicode MS"/>
                <a:cs typeface="Arial Unicode MS"/>
              </a:rPr>
              <a:t>목적</a:t>
            </a:r>
          </a:p>
          <a:p>
            <a:pPr marL="365125" indent="-182563">
              <a:lnSpc>
                <a:spcPct val="150000"/>
              </a:lnSpc>
              <a:buFont typeface="Arial"/>
              <a:buChar char="•"/>
              <a:tabLst>
                <a:tab pos="365125" algn="l"/>
              </a:tabLst>
              <a:defRPr/>
            </a:pPr>
            <a:r>
              <a:rPr lang="en-US" altLang="ko-KR" sz="1400">
                <a:latin typeface="맑은 고딕"/>
                <a:ea typeface="맑은 고딕"/>
              </a:rPr>
              <a:t>CTF </a:t>
            </a:r>
            <a:r>
              <a:rPr lang="ko-KR" altLang="en-US" sz="1400">
                <a:latin typeface="맑은 고딕"/>
                <a:ea typeface="맑은 고딕"/>
              </a:rPr>
              <a:t>문제를 풀면서 대회 준비 및 모의해킹 역량 강화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1246" y="1947038"/>
            <a:ext cx="10733314" cy="1184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 b="1">
                <a:latin typeface="Arial Unicode MS"/>
                <a:ea typeface="Arial Unicode MS"/>
                <a:cs typeface="Arial Unicode MS"/>
              </a:rPr>
              <a:t>실습환경</a:t>
            </a:r>
          </a:p>
          <a:p>
            <a:pPr>
              <a:lnSpc>
                <a:spcPct val="150000"/>
              </a:lnSpc>
              <a:defRPr/>
            </a:pPr>
            <a:endParaRPr lang="en-US" altLang="ko-KR" sz="1600" b="1">
              <a:latin typeface="Arial Unicode MS"/>
              <a:ea typeface="Arial Unicode MS"/>
              <a:cs typeface="Arial Unicode MS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73612" y="2639810"/>
            <a:ext cx="2895600" cy="2228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13641" y="2639810"/>
            <a:ext cx="2914650" cy="22288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373612" y="5023704"/>
            <a:ext cx="2895600" cy="908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Attacker</a:t>
            </a:r>
          </a:p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Kali Linux</a:t>
            </a:r>
          </a:p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192.168.10.50 </a:t>
            </a:r>
            <a:endParaRPr lang="ko-KR" altLang="en-US" b="1">
              <a:latin typeface="Courier New"/>
              <a:cs typeface="Courier New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13641" y="5045825"/>
            <a:ext cx="2914650" cy="90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Victim</a:t>
            </a:r>
          </a:p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View2aKill</a:t>
            </a:r>
          </a:p>
          <a:p>
            <a:pPr algn="ctr">
              <a:defRPr/>
            </a:pPr>
            <a:r>
              <a:rPr lang="en-US" altLang="ko-KR" b="1">
                <a:latin typeface="Courier New"/>
                <a:cs typeface="Courier New"/>
              </a:rPr>
              <a:t>192.168.10.132</a:t>
            </a:r>
            <a:r>
              <a:rPr lang="ko-KR" altLang="en-US"/>
              <a:t> </a:t>
            </a:r>
          </a:p>
        </p:txBody>
      </p:sp>
      <p:cxnSp>
        <p:nvCxnSpPr>
          <p:cNvPr id="17" name="직선 화살표 연결선 16"/>
          <p:cNvCxnSpPr>
            <a:stCxn id="1028" idx="3"/>
            <a:endCxn id="1029" idx="1"/>
          </p:cNvCxnSpPr>
          <p:nvPr/>
        </p:nvCxnSpPr>
        <p:spPr>
          <a:xfrm>
            <a:off x="4269212" y="3754235"/>
            <a:ext cx="37444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69212" y="3521712"/>
            <a:ext cx="3785994" cy="465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8839" y="3186305"/>
            <a:ext cx="1487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latin typeface="Courier New"/>
                <a:cs typeface="Courier New"/>
              </a:rPr>
              <a:t>Attack</a:t>
            </a:r>
            <a:endParaRPr lang="ko-KR" altLang="en-US" b="1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-1"/>
            <a:ext cx="12192000" cy="45719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8900" lvl="1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45718"/>
            <a:ext cx="12192000" cy="3792186"/>
          </a:xfrm>
          <a:prstGeom prst="rect">
            <a:avLst/>
          </a:prstGeom>
          <a:solidFill>
            <a:srgbClr val="3e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8900" lvl="1">
              <a:defRPr/>
            </a:pP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83201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651" y="2175256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정보수집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189935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7386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취약점분석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96669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84120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공격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03403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490854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권한 상승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10137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97588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플래그 획득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4924304" y="2210504"/>
            <a:ext cx="252000" cy="323395"/>
            <a:chOff x="4371840" y="2318350"/>
            <a:chExt cx="252000" cy="323395"/>
          </a:xfrm>
        </p:grpSpPr>
        <p:sp>
          <p:nvSpPr>
            <p:cNvPr id="39" name="타원 3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2810715" y="2220352"/>
            <a:ext cx="252000" cy="323395"/>
            <a:chOff x="4371840" y="2318350"/>
            <a:chExt cx="252000" cy="323395"/>
          </a:xfrm>
        </p:grpSpPr>
        <p:sp>
          <p:nvSpPr>
            <p:cNvPr id="41" name="타원 4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7043959" y="2200656"/>
            <a:ext cx="252000" cy="323395"/>
            <a:chOff x="4371840" y="2318350"/>
            <a:chExt cx="252000" cy="323395"/>
          </a:xfrm>
        </p:grpSpPr>
        <p:sp>
          <p:nvSpPr>
            <p:cNvPr id="45" name="타원 4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9170685" y="2200656"/>
            <a:ext cx="252000" cy="323395"/>
            <a:chOff x="4371840" y="2318350"/>
            <a:chExt cx="252000" cy="323395"/>
          </a:xfrm>
        </p:grpSpPr>
        <p:sp>
          <p:nvSpPr>
            <p:cNvPr id="49" name="타원 4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3543144" y="5496139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공격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분석한 취약점을 이용해 공격한다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.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  <a:latin typeface="굴림"/>
              <a:ea typeface="굴림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543144" y="4116911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정보수집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공격대상의 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IP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와 열린 포트를 확인한다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.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  <a:latin typeface="굴림"/>
              <a:ea typeface="굴림"/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>
          <a:xfrm>
            <a:off x="746768" y="417496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60111" y="4157125"/>
            <a:ext cx="2002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Check point</a:t>
            </a:r>
            <a:endParaRPr lang="ko-KR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726053" y="5502215"/>
            <a:ext cx="38896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권한상승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공격 후 루트권한을 획득하기 위해 권한을 상승한다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.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굴림"/>
              <a:ea typeface="굴림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26053" y="4122987"/>
            <a:ext cx="388964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취약점 분석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열린 포트의 취약점을 분석한다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.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  <a:latin typeface="굴림"/>
              <a:ea typeface="굴림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85873" y="4363579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545696" y="4357180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8129772" y="1124211"/>
            <a:ext cx="756000" cy="756000"/>
          </a:xfrm>
          <a:prstGeom prst="ellipse">
            <a:avLst/>
          </a:prstGeom>
          <a:solidFill>
            <a:srgbClr val="f45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73605" y="1240922"/>
            <a:ext cx="86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Courier New"/>
                <a:cs typeface="Courier New"/>
              </a:rPr>
              <a:t>Check point</a:t>
            </a:r>
            <a:endParaRPr lang="ko-KR" altLang="en-US" sz="700" b="1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52" name="그룹 14"/>
          <p:cNvGrpSpPr/>
          <p:nvPr/>
        </p:nvGrpSpPr>
        <p:grpSpPr>
          <a:xfrm rot="0">
            <a:off x="1188881" y="323658"/>
            <a:ext cx="1632178" cy="430887"/>
            <a:chOff x="1188881" y="323658"/>
            <a:chExt cx="1632178" cy="430887"/>
          </a:xfrm>
        </p:grpSpPr>
        <p:sp>
          <p:nvSpPr>
            <p:cNvPr id="54" name="TextBox 53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88881" y="323658"/>
              <a:ext cx="1632178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sz="22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Courier New"/>
                  <a:ea typeface="맑은 고딕"/>
                  <a:cs typeface="Courier New"/>
                </a:rPr>
                <a:t>Process</a:t>
              </a:r>
              <a:r>
                <a:rPr lang="en-US" altLang="ko-KR" sz="2200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  <a:cs typeface="Arial Unicode MS"/>
                </a:rPr>
                <a:t>fo</a:t>
              </a:r>
              <a:endParaRPr lang="ko-KR" altLang="en-US" sz="2200"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416652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CTF </a:t>
            </a:r>
            <a:r>
              <a:rPr lang="ko-KR" altLang="en-US" sz="3200" dirty="0" smtClean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목록</a:t>
            </a:r>
            <a:endParaRPr lang="en-US" altLang="ko-KR" sz="3200" dirty="0" smtClean="0">
              <a:solidFill>
                <a:schemeClr val="tx2">
                  <a:lumMod val="75000"/>
                </a:scheme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500" dirty="0" err="1">
                <a:solidFill>
                  <a:srgbClr val="FF0000"/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Milnet</a:t>
            </a:r>
            <a:r>
              <a:rPr lang="en-US" altLang="ko-KR" sz="1500" dirty="0">
                <a:solidFill>
                  <a:srgbClr val="FF0000"/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: </a:t>
            </a:r>
            <a:r>
              <a:rPr lang="en-US" altLang="ko-KR" sz="1500" dirty="0" smtClean="0">
                <a:solidFill>
                  <a:srgbClr val="FF0000"/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5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Exploit </a:t>
            </a:r>
            <a:r>
              <a:rPr lang="en-US" altLang="ko-KR" sz="1500" dirty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KB Vulnerable Web App: </a:t>
            </a:r>
            <a:r>
              <a:rPr lang="en-US" altLang="ko-KR" sz="15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1</a:t>
            </a:r>
            <a:endParaRPr lang="en-US" altLang="ko-KR" sz="1500" dirty="0" smtClean="0">
              <a:solidFill>
                <a:srgbClr val="FF0000"/>
              </a:solidFill>
              <a:latin typeface="Courier New" pitchFamily="49" charset="0"/>
              <a:ea typeface="Arial Unicode MS" pitchFamily="50" charset="-127"/>
              <a:cs typeface="Courier New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5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Silky-CTF: 0x01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500" dirty="0" smtClean="0">
                <a:solidFill>
                  <a:schemeClr val="tx2">
                    <a:lumMod val="75000"/>
                  </a:schemeClr>
                </a:solidFill>
                <a:latin typeface="Courier New" pitchFamily="49" charset="0"/>
                <a:ea typeface="Arial Unicode MS" pitchFamily="50" charset="-127"/>
                <a:cs typeface="Courier New" pitchFamily="49" charset="0"/>
              </a:rPr>
              <a:t>AI_WEB1</a:t>
            </a:r>
            <a:endParaRPr lang="ko-KR" altLang="en-US" sz="1500" dirty="0">
              <a:solidFill>
                <a:schemeClr val="tx2">
                  <a:lumMod val="75000"/>
                </a:schemeClr>
              </a:solidFill>
              <a:latin typeface="Courier New" pitchFamily="49" charset="0"/>
              <a:ea typeface="Arial Unicode MS" pitchFamily="50" charset="-127"/>
              <a:cs typeface="Courier New" pitchFamily="49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각 삼각형 13"/>
          <p:cNvSpPr/>
          <p:nvPr/>
        </p:nvSpPr>
        <p:spPr>
          <a:xfrm flipH="1">
            <a:off x="7859485" y="1480457"/>
            <a:ext cx="4332513" cy="5377543"/>
          </a:xfrm>
          <a:prstGeom prst="rtTriangle">
            <a:avLst/>
          </a:prstGeom>
          <a:solidFill>
            <a:schemeClr val="tx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7820" y="2746157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이원주</a:t>
            </a:r>
            <a:r>
              <a:rPr lang="ko-KR" altLang="en-US" sz="3600" dirty="0" smtClean="0">
                <a:solidFill>
                  <a:schemeClr val="tx2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  <a:cs typeface="Arial Unicode MS" pitchFamily="50" charset="-127"/>
              </a:rPr>
              <a:t> </a:t>
            </a:r>
            <a:endParaRPr lang="ko-KR" altLang="en-US" sz="3600" dirty="0">
              <a:solidFill>
                <a:schemeClr val="tx2">
                  <a:lumMod val="75000"/>
                </a:schemeClr>
              </a:solidFill>
              <a:latin typeface="HY견고딕" pitchFamily="18" charset="-127"/>
              <a:ea typeface="HY견고딕" pitchFamily="18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01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83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1. </a:t>
            </a:r>
            <a:r>
              <a:rPr lang="ko-KR" altLang="en-US">
                <a:latin typeface="맑은 고딕"/>
                <a:ea typeface="맑은 고딕"/>
              </a:rPr>
              <a:t>정보수집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12855" y="1120359"/>
            <a:ext cx="4291973" cy="39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Courier New"/>
                <a:cs typeface="Courier New"/>
              </a:rPr>
              <a:t># nmap -sn 192.168.10.0/24</a:t>
            </a:r>
            <a:endParaRPr lang="en-US" altLang="ko-KR" sz="2000" b="1">
              <a:latin typeface="Courier New"/>
              <a:cs typeface="Courier New"/>
            </a:endParaRPr>
          </a:p>
        </p:txBody>
      </p:sp>
      <p:pic>
        <p:nvPicPr>
          <p:cNvPr id="8195" name="그림 8194"/>
          <p:cNvPicPr>
            <a:picLocks noChangeAspect="1"/>
          </p:cNvPicPr>
          <p:nvPr/>
        </p:nvPicPr>
        <p:blipFill rotWithShape="1">
          <a:blip r:embed="rId2"/>
          <a:srcRect t="18190" r="14650" b="60320"/>
          <a:stretch>
            <a:fillRect/>
          </a:stretch>
        </p:blipFill>
        <p:spPr>
          <a:xfrm>
            <a:off x="2551646" y="1576800"/>
            <a:ext cx="8800045" cy="1256400"/>
          </a:xfrm>
          <a:prstGeom prst="rect">
            <a:avLst/>
          </a:prstGeom>
          <a:effectLst/>
        </p:spPr>
      </p:pic>
      <p:sp>
        <p:nvSpPr>
          <p:cNvPr id="8196" name="직사각형 8195"/>
          <p:cNvSpPr/>
          <p:nvPr/>
        </p:nvSpPr>
        <p:spPr>
          <a:xfrm>
            <a:off x="2598971" y="2417061"/>
            <a:ext cx="3249470" cy="403200"/>
          </a:xfrm>
          <a:prstGeom prst="rect">
            <a:avLst/>
          </a:prstGeom>
          <a:noFill/>
          <a:ln w="360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2562905" y="3693093"/>
            <a:ext cx="5156183" cy="69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latin typeface="Courier New"/>
                <a:cs typeface="Courier New"/>
              </a:rPr>
              <a:t># nmap –sV -Pn -p- 192.168.10.132</a:t>
            </a:r>
            <a:endParaRPr lang="en-US" altLang="ko-KR" sz="2000" b="1">
              <a:latin typeface="Courier New"/>
              <a:cs typeface="Courier New"/>
            </a:endParaRPr>
          </a:p>
        </p:txBody>
      </p:sp>
      <p:pic>
        <p:nvPicPr>
          <p:cNvPr id="8197" name="그림 8196"/>
          <p:cNvPicPr>
            <a:picLocks noChangeAspect="1"/>
          </p:cNvPicPr>
          <p:nvPr/>
        </p:nvPicPr>
        <p:blipFill rotWithShape="1">
          <a:blip r:embed="rId3"/>
          <a:srcRect t="57920" r="17710" b="12610"/>
          <a:stretch>
            <a:fillRect/>
          </a:stretch>
        </p:blipFill>
        <p:spPr>
          <a:xfrm>
            <a:off x="2631661" y="4135494"/>
            <a:ext cx="8758297" cy="1724659"/>
          </a:xfrm>
          <a:prstGeom prst="rect">
            <a:avLst/>
          </a:prstGeom>
          <a:effectLst/>
        </p:spPr>
      </p:pic>
      <p:sp>
        <p:nvSpPr>
          <p:cNvPr id="8198" name="직사각형 8197"/>
          <p:cNvSpPr/>
          <p:nvPr/>
        </p:nvSpPr>
        <p:spPr>
          <a:xfrm>
            <a:off x="2686762" y="4610287"/>
            <a:ext cx="7131026" cy="644339"/>
          </a:xfrm>
          <a:prstGeom prst="rect">
            <a:avLst/>
          </a:prstGeom>
          <a:noFill/>
          <a:ln w="360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/>
          </a:p>
        </p:txBody>
      </p:sp>
      <p:grpSp>
        <p:nvGrpSpPr>
          <p:cNvPr id="8203" name="그룹 8202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04" name="직사각형 16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05" name="오른쪽 화살표 19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6" name="오른쪽 화살표 20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7" name="오른쪽 화살표 21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8" name="오른쪽 화살표 22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02" name="그룹 8201"/>
          <p:cNvGrpSpPr/>
          <p:nvPr/>
        </p:nvGrpSpPr>
        <p:grpSpPr>
          <a:xfrm rot="0">
            <a:off x="2673484" y="1715546"/>
            <a:ext cx="7802880" cy="4818604"/>
            <a:chOff x="1475516" y="1362038"/>
            <a:chExt cx="7802880" cy="5142454"/>
          </a:xfrm>
        </p:grpSpPr>
        <p:pic>
          <p:nvPicPr>
            <p:cNvPr id="8199" name="그림 8198"/>
            <p:cNvPicPr>
              <a:picLocks noChangeAspect="1"/>
            </p:cNvPicPr>
            <p:nvPr/>
          </p:nvPicPr>
          <p:blipFill rotWithShape="1">
            <a:blip r:embed="rId2"/>
            <a:srcRect t="12130"/>
            <a:stretch>
              <a:fillRect/>
            </a:stretch>
          </p:blipFill>
          <p:spPr>
            <a:xfrm>
              <a:off x="1475516" y="1362038"/>
              <a:ext cx="7802880" cy="5142454"/>
            </a:xfrm>
            <a:prstGeom prst="rect">
              <a:avLst/>
            </a:prstGeom>
          </p:spPr>
        </p:pic>
        <p:sp>
          <p:nvSpPr>
            <p:cNvPr id="8201" name="직사각형 8200"/>
            <p:cNvSpPr/>
            <p:nvPr/>
          </p:nvSpPr>
          <p:spPr>
            <a:xfrm>
              <a:off x="2934388" y="1369074"/>
              <a:ext cx="1136114" cy="286897"/>
            </a:xfrm>
            <a:prstGeom prst="rect">
              <a:avLst/>
            </a:prstGeom>
            <a:noFill/>
            <a:ln w="35941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8200" name="그림 8199"/>
          <p:cNvPicPr>
            <a:picLocks noChangeAspect="1"/>
          </p:cNvPicPr>
          <p:nvPr/>
        </p:nvPicPr>
        <p:blipFill rotWithShape="1">
          <a:blip r:embed="rId3"/>
          <a:srcRect t="12130" b="38040"/>
          <a:stretch>
            <a:fillRect/>
          </a:stretch>
        </p:blipFill>
        <p:spPr>
          <a:xfrm>
            <a:off x="3866152" y="1970936"/>
            <a:ext cx="7802881" cy="2916128"/>
          </a:xfrm>
          <a:prstGeom prst="rect">
            <a:avLst/>
          </a:prstGeom>
        </p:spPr>
      </p:pic>
      <p:sp>
        <p:nvSpPr>
          <p:cNvPr id="8203" name="TextBox 8202"/>
          <p:cNvSpPr txBox="1"/>
          <p:nvPr/>
        </p:nvSpPr>
        <p:spPr>
          <a:xfrm>
            <a:off x="2663440" y="1357598"/>
            <a:ext cx="4154278" cy="3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192.168.10.132:80 </a:t>
            </a:r>
            <a:r>
              <a:rPr lang="ko-KR" altLang="en-US" b="1">
                <a:latin typeface="Courier New"/>
                <a:cs typeface="Courier New"/>
              </a:rPr>
              <a:t>웹 페이지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05" name="그룹 8204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06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07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8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09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0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05" name="그룹 8204"/>
          <p:cNvGrpSpPr/>
          <p:nvPr/>
        </p:nvGrpSpPr>
        <p:grpSpPr>
          <a:xfrm rot="0">
            <a:off x="2639537" y="1717346"/>
            <a:ext cx="7802880" cy="4807279"/>
            <a:chOff x="1279412" y="1270455"/>
            <a:chExt cx="7802880" cy="5140654"/>
          </a:xfrm>
        </p:grpSpPr>
        <p:pic>
          <p:nvPicPr>
            <p:cNvPr id="8201" name="그림 8200"/>
            <p:cNvPicPr>
              <a:picLocks noChangeAspect="1"/>
            </p:cNvPicPr>
            <p:nvPr/>
          </p:nvPicPr>
          <p:blipFill rotWithShape="1">
            <a:blip r:embed="rId2"/>
            <a:srcRect t="12160"/>
            <a:stretch>
              <a:fillRect/>
            </a:stretch>
          </p:blipFill>
          <p:spPr>
            <a:xfrm>
              <a:off x="1279412" y="1270455"/>
              <a:ext cx="7802880" cy="5140654"/>
            </a:xfrm>
            <a:prstGeom prst="rect">
              <a:avLst/>
            </a:prstGeom>
          </p:spPr>
        </p:pic>
        <p:sp>
          <p:nvSpPr>
            <p:cNvPr id="8204" name="직사각형 8203"/>
            <p:cNvSpPr/>
            <p:nvPr/>
          </p:nvSpPr>
          <p:spPr>
            <a:xfrm>
              <a:off x="2796241" y="1295213"/>
              <a:ext cx="1416266" cy="270808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8202" name="그림 8201"/>
          <p:cNvPicPr>
            <a:picLocks noChangeAspect="1"/>
          </p:cNvPicPr>
          <p:nvPr/>
        </p:nvPicPr>
        <p:blipFill rotWithShape="1">
          <a:blip r:embed="rId3"/>
          <a:srcRect t="12610" b="50000"/>
          <a:stretch>
            <a:fillRect/>
          </a:stretch>
        </p:blipFill>
        <p:spPr>
          <a:xfrm>
            <a:off x="3813450" y="2013494"/>
            <a:ext cx="7802880" cy="2188359"/>
          </a:xfrm>
          <a:prstGeom prst="rect">
            <a:avLst/>
          </a:prstGeom>
        </p:spPr>
      </p:pic>
      <p:sp>
        <p:nvSpPr>
          <p:cNvPr id="8206" name="TextBox 8205"/>
          <p:cNvSpPr txBox="1"/>
          <p:nvPr/>
        </p:nvSpPr>
        <p:spPr>
          <a:xfrm>
            <a:off x="2664934" y="1357598"/>
            <a:ext cx="4802666" cy="3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192.168.10.132:8191</a:t>
            </a:r>
            <a:r>
              <a:rPr lang="ko-KR" altLang="en-US" b="1">
                <a:latin typeface="Courier New"/>
                <a:cs typeface="Courier New"/>
              </a:rPr>
              <a:t> 웹 페이지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08" name="그룹 8207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09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10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1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2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3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598259" y="1367123"/>
            <a:ext cx="4802666" cy="3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None/>
              <a:defRPr/>
            </a:pPr>
            <a:r>
              <a:rPr lang="en-US" altLang="ko-KR" b="1">
                <a:latin typeface="Courier New"/>
                <a:cs typeface="Courier New"/>
              </a:rPr>
              <a:t>#</a:t>
            </a:r>
            <a:r>
              <a:rPr lang="ko-KR" altLang="en-US" b="1">
                <a:latin typeface="Courier New"/>
                <a:cs typeface="Courier New"/>
              </a:rPr>
              <a:t> </a:t>
            </a:r>
            <a:r>
              <a:rPr lang="en-US" altLang="ko-KR" b="1">
                <a:latin typeface="Courier New"/>
                <a:cs typeface="Courier New"/>
              </a:rPr>
              <a:t>dirb http://192.168.10.132</a:t>
            </a:r>
          </a:p>
        </p:txBody>
      </p:sp>
      <p:pic>
        <p:nvPicPr>
          <p:cNvPr id="8207" name="그림 8206"/>
          <p:cNvPicPr>
            <a:picLocks noChangeAspect="1"/>
          </p:cNvPicPr>
          <p:nvPr/>
        </p:nvPicPr>
        <p:blipFill rotWithShape="1">
          <a:blip r:embed="rId2"/>
          <a:srcRect t="21180" r="1470" b="1370"/>
          <a:stretch>
            <a:fillRect/>
          </a:stretch>
        </p:blipFill>
        <p:spPr>
          <a:xfrm>
            <a:off x="2546985" y="1717415"/>
            <a:ext cx="7688121" cy="4532431"/>
          </a:xfrm>
          <a:prstGeom prst="rect">
            <a:avLst/>
          </a:prstGeom>
        </p:spPr>
      </p:pic>
      <p:grpSp>
        <p:nvGrpSpPr>
          <p:cNvPr id="8210" name="그룹 8209"/>
          <p:cNvGrpSpPr/>
          <p:nvPr/>
        </p:nvGrpSpPr>
        <p:grpSpPr>
          <a:xfrm>
            <a:off x="2586783" y="3960678"/>
            <a:ext cx="3809999" cy="1170542"/>
            <a:chOff x="1281858" y="3951153"/>
            <a:chExt cx="3809999" cy="1170542"/>
          </a:xfrm>
        </p:grpSpPr>
        <p:sp>
          <p:nvSpPr>
            <p:cNvPr id="8208" name="직사각형 8207"/>
            <p:cNvSpPr/>
            <p:nvPr/>
          </p:nvSpPr>
          <p:spPr>
            <a:xfrm>
              <a:off x="1281858" y="3951153"/>
              <a:ext cx="3775572" cy="195090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209" name="직사각형 8208"/>
            <p:cNvSpPr/>
            <p:nvPr/>
          </p:nvSpPr>
          <p:spPr>
            <a:xfrm>
              <a:off x="1281858" y="4915129"/>
              <a:ext cx="3809999" cy="206566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11" name="그룹 8210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12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13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4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5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6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0" grpId="0" animBg="1"/>
    </p:bldLst>
  </p:timing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271795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robots.txt </a:t>
            </a:r>
            <a:endParaRPr lang="en-US" altLang="ko-KR" b="1">
              <a:latin typeface="Courier New"/>
              <a:cs typeface="Courier New"/>
            </a:endParaRPr>
          </a:p>
        </p:txBody>
      </p:sp>
      <p:grpSp>
        <p:nvGrpSpPr>
          <p:cNvPr id="8213" name="그룹 8212"/>
          <p:cNvGrpSpPr/>
          <p:nvPr/>
        </p:nvGrpSpPr>
        <p:grpSpPr>
          <a:xfrm rot="0">
            <a:off x="2547359" y="1717346"/>
            <a:ext cx="7802880" cy="4807279"/>
            <a:chOff x="1223382" y="1717345"/>
            <a:chExt cx="7802880" cy="5140654"/>
          </a:xfrm>
        </p:grpSpPr>
        <p:pic>
          <p:nvPicPr>
            <p:cNvPr id="8211" name="그림 8210"/>
            <p:cNvPicPr>
              <a:picLocks noChangeAspect="1"/>
            </p:cNvPicPr>
            <p:nvPr/>
          </p:nvPicPr>
          <p:blipFill rotWithShape="1">
            <a:blip r:embed="rId2"/>
            <a:srcRect t="12160"/>
            <a:stretch>
              <a:fillRect/>
            </a:stretch>
          </p:blipFill>
          <p:spPr>
            <a:xfrm>
              <a:off x="1223382" y="1717345"/>
              <a:ext cx="7802880" cy="5140654"/>
            </a:xfrm>
            <a:prstGeom prst="rect">
              <a:avLst/>
            </a:prstGeom>
          </p:spPr>
        </p:pic>
        <p:sp>
          <p:nvSpPr>
            <p:cNvPr id="8212" name="직사각형 8211"/>
            <p:cNvSpPr/>
            <p:nvPr/>
          </p:nvSpPr>
          <p:spPr>
            <a:xfrm>
              <a:off x="1753720" y="2359772"/>
              <a:ext cx="625661" cy="504401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14" name="그룹 8213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15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16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7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8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9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19419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joomla</a:t>
            </a:r>
            <a:endParaRPr lang="en-US" altLang="ko-KR" b="1">
              <a:latin typeface="Courier New"/>
              <a:cs typeface="Courier New"/>
            </a:endParaRPr>
          </a:p>
        </p:txBody>
      </p:sp>
      <p:pic>
        <p:nvPicPr>
          <p:cNvPr id="8214" name="그림 8213"/>
          <p:cNvPicPr>
            <a:picLocks noChangeAspect="1"/>
          </p:cNvPicPr>
          <p:nvPr/>
        </p:nvPicPr>
        <p:blipFill rotWithShape="1">
          <a:blip r:embed="rId2"/>
          <a:srcRect t="12130"/>
          <a:stretch>
            <a:fillRect/>
          </a:stretch>
        </p:blipFill>
        <p:spPr>
          <a:xfrm>
            <a:off x="2585831" y="1715546"/>
            <a:ext cx="7802880" cy="4837654"/>
          </a:xfrm>
          <a:prstGeom prst="rect">
            <a:avLst/>
          </a:prstGeom>
        </p:spPr>
      </p:pic>
      <p:pic>
        <p:nvPicPr>
          <p:cNvPr id="8215" name="그림 8214"/>
          <p:cNvPicPr>
            <a:picLocks noChangeAspect="1"/>
          </p:cNvPicPr>
          <p:nvPr/>
        </p:nvPicPr>
        <p:blipFill rotWithShape="1">
          <a:blip r:embed="rId3"/>
          <a:srcRect t="11970" b="41970"/>
          <a:stretch>
            <a:fillRect/>
          </a:stretch>
        </p:blipFill>
        <p:spPr>
          <a:xfrm>
            <a:off x="3879737" y="1947732"/>
            <a:ext cx="7802880" cy="2695836"/>
          </a:xfrm>
          <a:prstGeom prst="rect">
            <a:avLst/>
          </a:prstGeom>
        </p:spPr>
      </p:pic>
      <p:grpSp>
        <p:nvGrpSpPr>
          <p:cNvPr id="8216" name="그룹 8215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17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18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19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0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1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51212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/zorin</a:t>
            </a:r>
            <a:endParaRPr lang="en-US" altLang="ko-KR" b="1">
              <a:latin typeface="Courier New"/>
              <a:cs typeface="Courier New"/>
            </a:endParaRPr>
          </a:p>
        </p:txBody>
      </p:sp>
      <p:grpSp>
        <p:nvGrpSpPr>
          <p:cNvPr id="8223" name="그룹 8222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24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25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6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7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8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8230" name=""/>
          <p:cNvGrpSpPr/>
          <p:nvPr/>
        </p:nvGrpSpPr>
        <p:grpSpPr>
          <a:xfrm rot="0">
            <a:off x="2588757" y="1720673"/>
            <a:ext cx="7802880" cy="4835854"/>
            <a:chOff x="2588757" y="1720673"/>
            <a:chExt cx="7802880" cy="4835854"/>
          </a:xfrm>
        </p:grpSpPr>
        <p:pic>
          <p:nvPicPr>
            <p:cNvPr id="8216" name="그림 8215"/>
            <p:cNvPicPr>
              <a:picLocks noChangeAspect="1"/>
            </p:cNvPicPr>
            <p:nvPr/>
          </p:nvPicPr>
          <p:blipFill rotWithShape="1">
            <a:blip r:embed="rId2"/>
            <a:srcRect t="12160"/>
            <a:stretch>
              <a:fillRect/>
            </a:stretch>
          </p:blipFill>
          <p:spPr>
            <a:xfrm>
              <a:off x="2588757" y="1720673"/>
              <a:ext cx="7802880" cy="4835854"/>
            </a:xfrm>
            <a:prstGeom prst="rect">
              <a:avLst/>
            </a:prstGeom>
          </p:spPr>
        </p:pic>
        <p:sp>
          <p:nvSpPr>
            <p:cNvPr id="8229" name=""/>
            <p:cNvSpPr/>
            <p:nvPr/>
          </p:nvSpPr>
          <p:spPr>
            <a:xfrm>
              <a:off x="5396400" y="2905200"/>
              <a:ext cx="2750400" cy="1260000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p>
              <a:pPr algn="ctr">
                <a:defRPr/>
              </a:pPr>
              <a:endParaRPr/>
            </a:p>
          </p:txBody>
        </p:sp>
      </p:grpSp>
      <p:grpSp>
        <p:nvGrpSpPr>
          <p:cNvPr id="8220" name="그룹 8219"/>
          <p:cNvGrpSpPr/>
          <p:nvPr/>
        </p:nvGrpSpPr>
        <p:grpSpPr>
          <a:xfrm rot="0">
            <a:off x="4326274" y="2560548"/>
            <a:ext cx="6587454" cy="3747735"/>
            <a:chOff x="1205681" y="1726871"/>
            <a:chExt cx="7783372" cy="5127802"/>
          </a:xfrm>
        </p:grpSpPr>
        <p:pic>
          <p:nvPicPr>
            <p:cNvPr id="8218" name="그림 8217"/>
            <p:cNvPicPr>
              <a:picLocks noChangeAspect="1"/>
            </p:cNvPicPr>
            <p:nvPr/>
          </p:nvPicPr>
          <p:blipFill rotWithShape="1">
            <a:blip r:embed="rId3"/>
            <a:srcRect t="12160"/>
            <a:stretch>
              <a:fillRect/>
            </a:stretch>
          </p:blipFill>
          <p:spPr>
            <a:xfrm>
              <a:off x="1205681" y="1726871"/>
              <a:ext cx="7783372" cy="5127802"/>
            </a:xfrm>
            <a:prstGeom prst="rect">
              <a:avLst/>
            </a:prstGeom>
          </p:spPr>
        </p:pic>
        <p:sp>
          <p:nvSpPr>
            <p:cNvPr id="8219" name="직사각형 8218"/>
            <p:cNvSpPr/>
            <p:nvPr/>
          </p:nvSpPr>
          <p:spPr>
            <a:xfrm>
              <a:off x="2544207" y="2809301"/>
              <a:ext cx="814789" cy="275421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0" grpId="0" animBg="1"/>
    </p:bldLst>
  </p:timing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19419" y="1347886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/sentrifugo</a:t>
            </a:r>
            <a:endParaRPr lang="en-US" altLang="ko-KR" b="1">
              <a:latin typeface="Courier New"/>
              <a:cs typeface="Courier New"/>
            </a:endParaRPr>
          </a:p>
        </p:txBody>
      </p:sp>
      <p:pic>
        <p:nvPicPr>
          <p:cNvPr id="8223" name="그림 8222"/>
          <p:cNvPicPr>
            <a:picLocks noChangeAspect="1"/>
          </p:cNvPicPr>
          <p:nvPr/>
        </p:nvPicPr>
        <p:blipFill rotWithShape="1">
          <a:blip r:embed="rId2"/>
          <a:srcRect t="12070"/>
          <a:stretch>
            <a:fillRect/>
          </a:stretch>
        </p:blipFill>
        <p:spPr>
          <a:xfrm>
            <a:off x="2570850" y="1712189"/>
            <a:ext cx="7802880" cy="4841011"/>
          </a:xfrm>
          <a:prstGeom prst="rect">
            <a:avLst/>
          </a:prstGeom>
        </p:spPr>
      </p:pic>
      <p:grpSp>
        <p:nvGrpSpPr>
          <p:cNvPr id="8224" name="그룹 8223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25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26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7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8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29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/dev</a:t>
            </a:r>
            <a:endParaRPr lang="en-US" altLang="ko-KR" b="1">
              <a:latin typeface="Courier New"/>
              <a:cs typeface="Courier New"/>
            </a:endParaRPr>
          </a:p>
        </p:txBody>
      </p:sp>
      <p:grpSp>
        <p:nvGrpSpPr>
          <p:cNvPr id="8226" name="그룹 8225"/>
          <p:cNvGrpSpPr/>
          <p:nvPr/>
        </p:nvGrpSpPr>
        <p:grpSpPr>
          <a:xfrm rot="0">
            <a:off x="2569674" y="1712188"/>
            <a:ext cx="7802880" cy="4783861"/>
            <a:chOff x="1188548" y="1712188"/>
            <a:chExt cx="7802880" cy="5145811"/>
          </a:xfrm>
        </p:grpSpPr>
        <p:pic>
          <p:nvPicPr>
            <p:cNvPr id="8224" name="그림 8223"/>
            <p:cNvPicPr>
              <a:picLocks noChangeAspect="1"/>
            </p:cNvPicPr>
            <p:nvPr/>
          </p:nvPicPr>
          <p:blipFill rotWithShape="1">
            <a:blip r:embed="rId2"/>
            <a:srcRect t="12070"/>
            <a:stretch>
              <a:fillRect/>
            </a:stretch>
          </p:blipFill>
          <p:spPr>
            <a:xfrm>
              <a:off x="1188548" y="1712188"/>
              <a:ext cx="7802880" cy="5145811"/>
            </a:xfrm>
            <a:prstGeom prst="rect">
              <a:avLst/>
            </a:prstGeom>
          </p:spPr>
        </p:pic>
        <p:sp>
          <p:nvSpPr>
            <p:cNvPr id="8225" name="직사각형 8224"/>
            <p:cNvSpPr/>
            <p:nvPr/>
          </p:nvSpPr>
          <p:spPr>
            <a:xfrm>
              <a:off x="1226477" y="4263775"/>
              <a:ext cx="1327078" cy="224747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27" name="그룹 8226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28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29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30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31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32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402642" y="13859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e_bkup.tar.gz </a:t>
            </a:r>
            <a:r>
              <a:rPr lang="ko-KR" altLang="en-US" b="1">
                <a:latin typeface="Courier New"/>
                <a:cs typeface="Courier New"/>
              </a:rPr>
              <a:t>다운로드 및 확인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32" name="그룹 8231"/>
          <p:cNvGrpSpPr/>
          <p:nvPr/>
        </p:nvGrpSpPr>
        <p:grpSpPr>
          <a:xfrm rot="0">
            <a:off x="2680829" y="1745023"/>
            <a:ext cx="8706074" cy="2448331"/>
            <a:chOff x="1226006" y="1706923"/>
            <a:chExt cx="8982298" cy="2695981"/>
          </a:xfrm>
        </p:grpSpPr>
        <p:grpSp>
          <p:nvGrpSpPr>
            <p:cNvPr id="8229" name="그룹 8228"/>
            <p:cNvGrpSpPr/>
            <p:nvPr/>
          </p:nvGrpSpPr>
          <p:grpSpPr>
            <a:xfrm rot="0">
              <a:off x="1226006" y="1706923"/>
              <a:ext cx="8982298" cy="2641486"/>
              <a:chOff x="1226006" y="1706923"/>
              <a:chExt cx="8982298" cy="2641486"/>
            </a:xfrm>
          </p:grpSpPr>
          <p:pic>
            <p:nvPicPr>
              <p:cNvPr id="8227" name="그림 8226"/>
              <p:cNvPicPr>
                <a:picLocks noChangeAspect="1"/>
              </p:cNvPicPr>
              <p:nvPr/>
            </p:nvPicPr>
            <p:blipFill rotWithShape="1">
              <a:blip r:embed="rId3"/>
              <a:srcRect t="68580" r="1510" b="4480"/>
              <a:stretch>
                <a:fillRect/>
              </a:stretch>
            </p:blipFill>
            <p:spPr>
              <a:xfrm>
                <a:off x="1226006" y="1706923"/>
                <a:ext cx="8982298" cy="2641486"/>
              </a:xfrm>
              <a:prstGeom prst="rect">
                <a:avLst/>
              </a:prstGeom>
            </p:spPr>
          </p:pic>
          <p:sp>
            <p:nvSpPr>
              <p:cNvPr id="8228" name="직사각형 8227"/>
              <p:cNvSpPr/>
              <p:nvPr/>
            </p:nvSpPr>
            <p:spPr>
              <a:xfrm>
                <a:off x="5304033" y="2893887"/>
                <a:ext cx="854039" cy="284679"/>
              </a:xfrm>
              <a:prstGeom prst="rect">
                <a:avLst/>
              </a:prstGeom>
              <a:noFill/>
              <a:ln w="360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sp>
          <p:nvSpPr>
            <p:cNvPr id="8230" name="직사각형 8229"/>
            <p:cNvSpPr/>
            <p:nvPr/>
          </p:nvSpPr>
          <p:spPr>
            <a:xfrm>
              <a:off x="1258584" y="4124646"/>
              <a:ext cx="2482922" cy="278258"/>
            </a:xfrm>
            <a:prstGeom prst="rect">
              <a:avLst/>
            </a:prstGeom>
            <a:noFill/>
            <a:ln w="36000" algn="ctr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39" name="그룹 8238"/>
          <p:cNvGrpSpPr/>
          <p:nvPr/>
        </p:nvGrpSpPr>
        <p:grpSpPr>
          <a:xfrm rot="0">
            <a:off x="3561221" y="3074348"/>
            <a:ext cx="8354549" cy="2512415"/>
            <a:chOff x="1201526" y="1702748"/>
            <a:chExt cx="10011899" cy="3026766"/>
          </a:xfrm>
        </p:grpSpPr>
        <p:pic>
          <p:nvPicPr>
            <p:cNvPr id="8231" name="그림 8230"/>
            <p:cNvPicPr>
              <a:picLocks noChangeAspect="1"/>
            </p:cNvPicPr>
            <p:nvPr/>
          </p:nvPicPr>
          <p:blipFill rotWithShape="1">
            <a:blip r:embed="rId4"/>
            <a:srcRect t="78640" r="1780" b="2190"/>
            <a:stretch>
              <a:fillRect/>
            </a:stretch>
          </p:blipFill>
          <p:spPr>
            <a:xfrm>
              <a:off x="1209953" y="1702748"/>
              <a:ext cx="10003472" cy="3026766"/>
            </a:xfrm>
            <a:prstGeom prst="rect">
              <a:avLst/>
            </a:prstGeom>
          </p:spPr>
        </p:pic>
        <p:sp>
          <p:nvSpPr>
            <p:cNvPr id="8233" name="직사각형 8232"/>
            <p:cNvSpPr/>
            <p:nvPr/>
          </p:nvSpPr>
          <p:spPr>
            <a:xfrm>
              <a:off x="2750773" y="3096198"/>
              <a:ext cx="2914879" cy="332801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234" name="직사각형 8233"/>
            <p:cNvSpPr/>
            <p:nvPr/>
          </p:nvSpPr>
          <p:spPr>
            <a:xfrm>
              <a:off x="5975502" y="3107675"/>
              <a:ext cx="5233012" cy="321325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8235" name="직사각형 8234"/>
            <p:cNvSpPr/>
            <p:nvPr/>
          </p:nvSpPr>
          <p:spPr>
            <a:xfrm>
              <a:off x="1201526" y="3429000"/>
              <a:ext cx="6851114" cy="321325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8236" name="직선 연결선 8235"/>
            <p:cNvCxnSpPr/>
            <p:nvPr/>
          </p:nvCxnSpPr>
          <p:spPr>
            <a:xfrm>
              <a:off x="10451104" y="3738849"/>
              <a:ext cx="677176" cy="0"/>
            </a:xfrm>
            <a:prstGeom prst="line">
              <a:avLst/>
            </a:prstGeom>
            <a:ln w="360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7" name="직선 연결선 8236"/>
            <p:cNvCxnSpPr/>
            <p:nvPr/>
          </p:nvCxnSpPr>
          <p:spPr>
            <a:xfrm>
              <a:off x="1258906" y="4048699"/>
              <a:ext cx="332801" cy="0"/>
            </a:xfrm>
            <a:prstGeom prst="line">
              <a:avLst/>
            </a:prstGeom>
            <a:ln w="360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38" name="직사각형 8237"/>
            <p:cNvSpPr/>
            <p:nvPr/>
          </p:nvSpPr>
          <p:spPr>
            <a:xfrm>
              <a:off x="8810051" y="2074843"/>
              <a:ext cx="2272230" cy="344277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40" name="그룹 8239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41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42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43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44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45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353761" y="1015072"/>
            <a:ext cx="3456384" cy="90592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63819" y="2456815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sx="1000" sy="1000" algn="ctr" rotWithShape="0">
                    <a:schemeClr val="bg1"/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1. </a:t>
            </a:r>
            <a:r>
              <a:rPr lang="en-US" altLang="ko-KR" sz="2100" dirty="0" smtClean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sx="1000" sy="1000" algn="ctr" rotWithShape="0">
                    <a:schemeClr val="bg1"/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 </a:t>
            </a:r>
            <a:r>
              <a:rPr lang="en-US" altLang="ko-KR" sz="2100" dirty="0" smtClean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Project Info</a:t>
            </a:r>
            <a:endParaRPr lang="ko-KR" altLang="en-US" sz="210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3818" y="3525011"/>
            <a:ext cx="4160620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2.  </a:t>
            </a:r>
            <a:r>
              <a:rPr lang="en-US" altLang="ko-KR" sz="2100" dirty="0" smtClean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Process</a:t>
            </a:r>
            <a:endParaRPr lang="ko-KR" altLang="en-US" sz="210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3819" y="4677139"/>
            <a:ext cx="6013927" cy="451405"/>
          </a:xfrm>
          <a:prstGeom prst="rect">
            <a:avLst/>
          </a:prstGeom>
          <a:noFill/>
          <a:scene3d>
            <a:camera prst="orthographicFront"/>
            <a:lightRig rig="glow" dir="t"/>
          </a:scene3d>
          <a:sp3d/>
        </p:spPr>
        <p:txBody>
          <a:bodyPr wrap="square" lIns="121917" tIns="60958" rIns="121917" bIns="60958" rtlCol="0">
            <a:spAutoFit/>
            <a:sp3d extrusionH="57150" contourW="6350" prstMaterial="flat">
              <a:extrusionClr>
                <a:schemeClr val="tx1"/>
              </a:extrusionClr>
              <a:contourClr>
                <a:schemeClr val="tx1">
                  <a:lumMod val="85000"/>
                  <a:lumOff val="15000"/>
                </a:schemeClr>
              </a:contourClr>
            </a:sp3d>
          </a:bodyPr>
          <a:lstStyle/>
          <a:p>
            <a:r>
              <a:rPr lang="en-US" altLang="ko-KR" sz="2100" dirty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3.  </a:t>
            </a:r>
            <a:r>
              <a:rPr lang="en-US" altLang="ko-KR" sz="2100" dirty="0" smtClean="0">
                <a:ln w="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en-US" altLang="ko-KR" sz="2100" dirty="0">
              <a:ln w="0">
                <a:solidFill>
                  <a:schemeClr val="tx1">
                    <a:lumMod val="85000"/>
                    <a:lumOff val="15000"/>
                  </a:schemeClr>
                </a:solidFill>
              </a:ln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0074" y="1267978"/>
            <a:ext cx="2803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Milnet</a:t>
            </a:r>
            <a:r>
              <a:rPr lang="en-US" altLang="ko-KR" sz="20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: 1</a:t>
            </a:r>
            <a:endParaRPr lang="ko-KR" altLang="en-US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16482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3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비밀번호 찾기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42" name="그룹 8241"/>
          <p:cNvGrpSpPr/>
          <p:nvPr/>
        </p:nvGrpSpPr>
        <p:grpSpPr>
          <a:xfrm rot="0">
            <a:off x="2588756" y="1705870"/>
            <a:ext cx="7802880" cy="4799705"/>
            <a:chOff x="1207632" y="1705869"/>
            <a:chExt cx="7802880" cy="5152130"/>
          </a:xfrm>
        </p:grpSpPr>
        <p:pic>
          <p:nvPicPr>
            <p:cNvPr id="8240" name="그림 8239"/>
            <p:cNvPicPr>
              <a:picLocks noChangeAspect="1"/>
            </p:cNvPicPr>
            <p:nvPr/>
          </p:nvPicPr>
          <p:blipFill rotWithShape="1">
            <a:blip r:embed="rId3"/>
            <a:srcRect t="11960"/>
            <a:stretch>
              <a:fillRect/>
            </a:stretch>
          </p:blipFill>
          <p:spPr>
            <a:xfrm>
              <a:off x="1207632" y="1705869"/>
              <a:ext cx="7802880" cy="5152130"/>
            </a:xfrm>
            <a:prstGeom prst="rect">
              <a:avLst/>
            </a:prstGeom>
          </p:spPr>
        </p:pic>
        <p:sp>
          <p:nvSpPr>
            <p:cNvPr id="8241" name="직사각형 8240"/>
            <p:cNvSpPr/>
            <p:nvPr/>
          </p:nvSpPr>
          <p:spPr>
            <a:xfrm>
              <a:off x="1262578" y="3467100"/>
              <a:ext cx="1079308" cy="252373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50" name="그룹 8249"/>
          <p:cNvGrpSpPr/>
          <p:nvPr/>
        </p:nvGrpSpPr>
        <p:grpSpPr>
          <a:xfrm rot="0">
            <a:off x="4396740" y="1115320"/>
            <a:ext cx="7471410" cy="4856855"/>
            <a:chOff x="3931231" y="1162785"/>
            <a:chExt cx="7795259" cy="5152130"/>
          </a:xfrm>
        </p:grpSpPr>
        <p:pic>
          <p:nvPicPr>
            <p:cNvPr id="8243" name="그림 8242"/>
            <p:cNvPicPr>
              <a:picLocks noChangeAspect="1"/>
            </p:cNvPicPr>
            <p:nvPr/>
          </p:nvPicPr>
          <p:blipFill rotWithShape="1">
            <a:blip r:embed="rId4"/>
            <a:srcRect t="11960"/>
            <a:stretch>
              <a:fillRect/>
            </a:stretch>
          </p:blipFill>
          <p:spPr>
            <a:xfrm>
              <a:off x="3931231" y="1162785"/>
              <a:ext cx="7795259" cy="5152130"/>
            </a:xfrm>
            <a:prstGeom prst="rect">
              <a:avLst/>
            </a:prstGeom>
          </p:spPr>
        </p:pic>
        <p:sp>
          <p:nvSpPr>
            <p:cNvPr id="8244" name="직사각형 8243"/>
            <p:cNvSpPr/>
            <p:nvPr/>
          </p:nvSpPr>
          <p:spPr>
            <a:xfrm>
              <a:off x="8488726" y="3314700"/>
              <a:ext cx="1170542" cy="413132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cxnSp>
          <p:nvCxnSpPr>
            <p:cNvPr id="8249" name="직선 연결선 8248"/>
            <p:cNvCxnSpPr/>
            <p:nvPr/>
          </p:nvCxnSpPr>
          <p:spPr>
            <a:xfrm>
              <a:off x="8534628" y="3647042"/>
              <a:ext cx="436085" cy="0"/>
            </a:xfrm>
            <a:prstGeom prst="line">
              <a:avLst/>
            </a:prstGeom>
            <a:ln w="36000" algn="ctr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51" name="그룹 8250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52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53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54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55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56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0" grpId="0" animBg="1"/>
    </p:bldLst>
  </p:timing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비밀번호 찾기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51" name="그룹 8250"/>
          <p:cNvGrpSpPr/>
          <p:nvPr/>
        </p:nvGrpSpPr>
        <p:grpSpPr>
          <a:xfrm rot="0">
            <a:off x="2588757" y="1705870"/>
            <a:ext cx="7802880" cy="4790180"/>
            <a:chOff x="1207632" y="1705870"/>
            <a:chExt cx="7802880" cy="5152130"/>
          </a:xfrm>
        </p:grpSpPr>
        <p:pic>
          <p:nvPicPr>
            <p:cNvPr id="8240" name="그림 8239"/>
            <p:cNvPicPr>
              <a:picLocks noChangeAspect="1"/>
            </p:cNvPicPr>
            <p:nvPr/>
          </p:nvPicPr>
          <p:blipFill rotWithShape="1">
            <a:blip r:embed="rId3"/>
            <a:srcRect t="11960"/>
            <a:stretch>
              <a:fillRect/>
            </a:stretch>
          </p:blipFill>
          <p:spPr>
            <a:xfrm>
              <a:off x="1207632" y="1705870"/>
              <a:ext cx="7802880" cy="5152130"/>
            </a:xfrm>
            <a:prstGeom prst="rect">
              <a:avLst/>
            </a:prstGeom>
          </p:spPr>
        </p:pic>
        <p:sp>
          <p:nvSpPr>
            <p:cNvPr id="8241" name="직사각형 8240"/>
            <p:cNvSpPr/>
            <p:nvPr/>
          </p:nvSpPr>
          <p:spPr>
            <a:xfrm>
              <a:off x="1239627" y="4465504"/>
              <a:ext cx="1370622" cy="252373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54" name="그룹 8253"/>
          <p:cNvGrpSpPr/>
          <p:nvPr/>
        </p:nvGrpSpPr>
        <p:grpSpPr>
          <a:xfrm rot="0">
            <a:off x="4520565" y="1062485"/>
            <a:ext cx="7357110" cy="4733030"/>
            <a:chOff x="3724666" y="1157046"/>
            <a:chExt cx="7795260" cy="5152130"/>
          </a:xfrm>
        </p:grpSpPr>
        <p:pic>
          <p:nvPicPr>
            <p:cNvPr id="8252" name="그림 8251"/>
            <p:cNvPicPr>
              <a:picLocks noChangeAspect="1"/>
            </p:cNvPicPr>
            <p:nvPr/>
          </p:nvPicPr>
          <p:blipFill rotWithShape="1">
            <a:blip r:embed="rId4"/>
            <a:srcRect t="11960"/>
            <a:stretch>
              <a:fillRect/>
            </a:stretch>
          </p:blipFill>
          <p:spPr>
            <a:xfrm>
              <a:off x="3724666" y="1157046"/>
              <a:ext cx="7795260" cy="5152130"/>
            </a:xfrm>
            <a:prstGeom prst="rect">
              <a:avLst/>
            </a:prstGeom>
          </p:spPr>
        </p:pic>
        <p:sp>
          <p:nvSpPr>
            <p:cNvPr id="8253" name="직사각형 8252"/>
            <p:cNvSpPr/>
            <p:nvPr/>
          </p:nvSpPr>
          <p:spPr>
            <a:xfrm>
              <a:off x="7057910" y="3209007"/>
              <a:ext cx="1124638" cy="354305"/>
            </a:xfrm>
            <a:prstGeom prst="rect">
              <a:avLst/>
            </a:prstGeom>
            <a:noFill/>
            <a:ln w="54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55" name="그룹 8254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56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57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58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59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0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60786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/sentrifugo</a:t>
            </a:r>
            <a:r>
              <a:rPr lang="ko-KR" altLang="en-US" b="1">
                <a:latin typeface="Courier New"/>
                <a:cs typeface="Courier New"/>
              </a:rPr>
              <a:t> 로그인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57" name="그룹 8256"/>
          <p:cNvGrpSpPr/>
          <p:nvPr/>
        </p:nvGrpSpPr>
        <p:grpSpPr>
          <a:xfrm rot="0">
            <a:off x="2581091" y="1722627"/>
            <a:ext cx="7795259" cy="4805374"/>
            <a:chOff x="1199966" y="1709726"/>
            <a:chExt cx="7795259" cy="5148274"/>
          </a:xfrm>
        </p:grpSpPr>
        <p:pic>
          <p:nvPicPr>
            <p:cNvPr id="8255" name="그림 8254"/>
            <p:cNvPicPr>
              <a:picLocks noChangeAspect="1"/>
            </p:cNvPicPr>
            <p:nvPr/>
          </p:nvPicPr>
          <p:blipFill rotWithShape="1">
            <a:blip r:embed="rId3"/>
            <a:srcRect t="12140"/>
            <a:stretch>
              <a:fillRect/>
            </a:stretch>
          </p:blipFill>
          <p:spPr>
            <a:xfrm>
              <a:off x="1199966" y="1709726"/>
              <a:ext cx="7795259" cy="5148274"/>
            </a:xfrm>
            <a:prstGeom prst="rect">
              <a:avLst/>
            </a:prstGeom>
          </p:spPr>
        </p:pic>
        <p:sp>
          <p:nvSpPr>
            <p:cNvPr id="8256" name="TextBox 8255"/>
            <p:cNvSpPr txBox="1"/>
            <p:nvPr/>
          </p:nvSpPr>
          <p:spPr>
            <a:xfrm>
              <a:off x="3978695" y="4714301"/>
              <a:ext cx="1870572" cy="34201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en-US" altLang="ko-KR" sz="1500">
                  <a:solidFill>
                    <a:srgbClr val="ff0000"/>
                  </a:solidFill>
                </a:rPr>
                <a:t>helicopter125</a:t>
              </a:r>
              <a:endParaRPr lang="en-US" altLang="ko-KR" sz="1500">
                <a:solidFill>
                  <a:srgbClr val="ff0000"/>
                </a:solidFill>
              </a:endParaRPr>
            </a:p>
          </p:txBody>
        </p:sp>
      </p:grpSp>
      <p:pic>
        <p:nvPicPr>
          <p:cNvPr id="8258" name="그림 8257"/>
          <p:cNvPicPr>
            <a:picLocks noChangeAspect="1"/>
          </p:cNvPicPr>
          <p:nvPr/>
        </p:nvPicPr>
        <p:blipFill rotWithShape="1">
          <a:blip r:embed="rId4"/>
          <a:srcRect t="11950"/>
          <a:stretch>
            <a:fillRect/>
          </a:stretch>
        </p:blipFill>
        <p:spPr>
          <a:xfrm>
            <a:off x="2590619" y="1711150"/>
            <a:ext cx="7775771" cy="4823000"/>
          </a:xfrm>
          <a:prstGeom prst="rect">
            <a:avLst/>
          </a:prstGeom>
        </p:spPr>
      </p:pic>
      <p:grpSp>
        <p:nvGrpSpPr>
          <p:cNvPr id="8259" name="그룹 8258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60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61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2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3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4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19419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exploit-db</a:t>
            </a:r>
            <a:r>
              <a:rPr lang="ko-KR" altLang="en-US" b="1">
                <a:latin typeface="Courier New"/>
                <a:cs typeface="Courier New"/>
              </a:rPr>
              <a:t> 확인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64" name="그룹 8263"/>
          <p:cNvGrpSpPr/>
          <p:nvPr/>
        </p:nvGrpSpPr>
        <p:grpSpPr>
          <a:xfrm rot="0">
            <a:off x="2548615" y="1709726"/>
            <a:ext cx="7795260" cy="4852999"/>
            <a:chOff x="1177015" y="1709726"/>
            <a:chExt cx="7795260" cy="5148274"/>
          </a:xfrm>
        </p:grpSpPr>
        <p:pic>
          <p:nvPicPr>
            <p:cNvPr id="8262" name="그림 8261"/>
            <p:cNvPicPr>
              <a:picLocks noChangeAspect="1"/>
            </p:cNvPicPr>
            <p:nvPr/>
          </p:nvPicPr>
          <p:blipFill rotWithShape="1">
            <a:blip r:embed="rId3"/>
            <a:srcRect t="12140"/>
            <a:stretch>
              <a:fillRect/>
            </a:stretch>
          </p:blipFill>
          <p:spPr>
            <a:xfrm>
              <a:off x="1177015" y="1709726"/>
              <a:ext cx="7795260" cy="5148274"/>
            </a:xfrm>
            <a:prstGeom prst="rect">
              <a:avLst/>
            </a:prstGeom>
          </p:spPr>
        </p:pic>
        <p:sp>
          <p:nvSpPr>
            <p:cNvPr id="8263" name="직사각형 8262"/>
            <p:cNvSpPr/>
            <p:nvPr/>
          </p:nvSpPr>
          <p:spPr>
            <a:xfrm>
              <a:off x="3462280" y="4358548"/>
              <a:ext cx="2341084" cy="263946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65" name="그룹 8264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66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67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8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9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0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6743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2. </a:t>
            </a:r>
            <a:r>
              <a:rPr lang="ko-KR" altLang="en-US">
                <a:latin typeface="맑은 고딕"/>
                <a:ea typeface="맑은 고딕"/>
              </a:rPr>
              <a:t>취약점 분석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19419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파일 업로드 페이지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61" name="그룹 8260"/>
          <p:cNvGrpSpPr/>
          <p:nvPr/>
        </p:nvGrpSpPr>
        <p:grpSpPr>
          <a:xfrm rot="0">
            <a:off x="2548615" y="1698250"/>
            <a:ext cx="7795260" cy="4835900"/>
            <a:chOff x="1177015" y="1698250"/>
            <a:chExt cx="7795260" cy="5159750"/>
          </a:xfrm>
        </p:grpSpPr>
        <p:pic>
          <p:nvPicPr>
            <p:cNvPr id="8259" name="그림 8258"/>
            <p:cNvPicPr>
              <a:picLocks noChangeAspect="1"/>
            </p:cNvPicPr>
            <p:nvPr/>
          </p:nvPicPr>
          <p:blipFill rotWithShape="1">
            <a:blip r:embed="rId3"/>
            <a:srcRect t="11950"/>
            <a:stretch>
              <a:fillRect/>
            </a:stretch>
          </p:blipFill>
          <p:spPr>
            <a:xfrm>
              <a:off x="1177015" y="1698250"/>
              <a:ext cx="7795260" cy="5159750"/>
            </a:xfrm>
            <a:prstGeom prst="rect">
              <a:avLst/>
            </a:prstGeom>
          </p:spPr>
        </p:pic>
        <p:sp>
          <p:nvSpPr>
            <p:cNvPr id="8260" name="직사각형 8259"/>
            <p:cNvSpPr/>
            <p:nvPr/>
          </p:nvSpPr>
          <p:spPr>
            <a:xfrm>
              <a:off x="3783605" y="5552042"/>
              <a:ext cx="1583674" cy="700030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62" name="그룹 8261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63" name="직사각형 19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64" name="오른쪽 화살표 22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5" name="오른쪽 화살표 23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6" name="오른쪽 화살표 24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67" name="오른쪽 화살표 25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2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38360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php_reverse_shell </a:t>
            </a:r>
            <a:r>
              <a:rPr lang="ko-KR" altLang="en-US" b="1">
                <a:latin typeface="Courier New"/>
                <a:cs typeface="Courier New"/>
              </a:rPr>
              <a:t>코드 작성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67" name="그룹 8266"/>
          <p:cNvGrpSpPr/>
          <p:nvPr/>
        </p:nvGrpSpPr>
        <p:grpSpPr>
          <a:xfrm rot="0">
            <a:off x="2535188" y="1730933"/>
            <a:ext cx="7691976" cy="4779783"/>
            <a:chOff x="1154063" y="1749983"/>
            <a:chExt cx="7691976" cy="4941708"/>
          </a:xfrm>
        </p:grpSpPr>
        <p:pic>
          <p:nvPicPr>
            <p:cNvPr id="8265" name="그림 8264"/>
            <p:cNvPicPr>
              <a:picLocks noChangeAspect="1"/>
            </p:cNvPicPr>
            <p:nvPr/>
          </p:nvPicPr>
          <p:blipFill rotWithShape="1">
            <a:blip r:embed="rId3"/>
            <a:srcRect t="15670" r="1320"/>
            <a:stretch>
              <a:fillRect/>
            </a:stretch>
          </p:blipFill>
          <p:spPr>
            <a:xfrm>
              <a:off x="1154063" y="1749983"/>
              <a:ext cx="7691976" cy="4941708"/>
            </a:xfrm>
            <a:prstGeom prst="rect">
              <a:avLst/>
            </a:prstGeom>
          </p:spPr>
        </p:pic>
        <p:sp>
          <p:nvSpPr>
            <p:cNvPr id="8266" name="직사각형 8265"/>
            <p:cNvSpPr/>
            <p:nvPr/>
          </p:nvSpPr>
          <p:spPr>
            <a:xfrm>
              <a:off x="1178575" y="4232313"/>
              <a:ext cx="1480391" cy="252470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69" name="그룹 8268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70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71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2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3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4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2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3" y="1347886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php</a:t>
            </a:r>
            <a:r>
              <a:rPr lang="ko-KR" altLang="en-US" b="1">
                <a:latin typeface="Courier New"/>
                <a:cs typeface="Courier New"/>
              </a:rPr>
              <a:t> 파일 업로드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72" name="그룹 8271"/>
          <p:cNvGrpSpPr/>
          <p:nvPr/>
        </p:nvGrpSpPr>
        <p:grpSpPr>
          <a:xfrm rot="0">
            <a:off x="2569615" y="1709727"/>
            <a:ext cx="7795260" cy="4891099"/>
            <a:chOff x="1188491" y="1709725"/>
            <a:chExt cx="7795260" cy="5148274"/>
          </a:xfrm>
        </p:grpSpPr>
        <p:pic>
          <p:nvPicPr>
            <p:cNvPr id="8268" name="그림 8267"/>
            <p:cNvPicPr>
              <a:picLocks noChangeAspect="1"/>
            </p:cNvPicPr>
            <p:nvPr/>
          </p:nvPicPr>
          <p:blipFill rotWithShape="1">
            <a:blip r:embed="rId3"/>
            <a:srcRect t="12140"/>
            <a:stretch>
              <a:fillRect/>
            </a:stretch>
          </p:blipFill>
          <p:spPr>
            <a:xfrm>
              <a:off x="1188491" y="1709725"/>
              <a:ext cx="7795260" cy="5148274"/>
            </a:xfrm>
            <a:prstGeom prst="rect">
              <a:avLst/>
            </a:prstGeom>
          </p:spPr>
        </p:pic>
        <p:sp>
          <p:nvSpPr>
            <p:cNvPr id="8271" name="직사각형 8270"/>
            <p:cNvSpPr/>
            <p:nvPr/>
          </p:nvSpPr>
          <p:spPr>
            <a:xfrm>
              <a:off x="3829508" y="4760204"/>
              <a:ext cx="1514819" cy="539367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pic>
        <p:nvPicPr>
          <p:cNvPr id="8269" name="그림 8268"/>
          <p:cNvPicPr>
            <a:picLocks noChangeAspect="1"/>
          </p:cNvPicPr>
          <p:nvPr/>
        </p:nvPicPr>
        <p:blipFill rotWithShape="1">
          <a:blip r:embed="rId4"/>
          <a:srcRect t="11950" b="4550"/>
          <a:stretch>
            <a:fillRect/>
          </a:stretch>
        </p:blipFill>
        <p:spPr>
          <a:xfrm>
            <a:off x="2569612" y="1698250"/>
            <a:ext cx="7795259" cy="4893050"/>
          </a:xfrm>
          <a:prstGeom prst="rect">
            <a:avLst/>
          </a:prstGeom>
        </p:spPr>
      </p:pic>
      <p:pic>
        <p:nvPicPr>
          <p:cNvPr id="8273" name="그림 8272"/>
          <p:cNvPicPr>
            <a:picLocks noChangeAspect="1"/>
          </p:cNvPicPr>
          <p:nvPr/>
        </p:nvPicPr>
        <p:blipFill rotWithShape="1">
          <a:blip r:embed="rId5"/>
          <a:srcRect t="15670" r="1620" b="63840"/>
          <a:stretch>
            <a:fillRect/>
          </a:stretch>
        </p:blipFill>
        <p:spPr>
          <a:xfrm>
            <a:off x="3977135" y="2828718"/>
            <a:ext cx="7669026" cy="1200563"/>
          </a:xfrm>
          <a:prstGeom prst="rect">
            <a:avLst/>
          </a:prstGeom>
        </p:spPr>
      </p:pic>
      <p:grpSp>
        <p:nvGrpSpPr>
          <p:cNvPr id="8274" name="그룹 8273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75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76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7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8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9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2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28944" y="1347885"/>
            <a:ext cx="4802666" cy="36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None/>
              <a:defRPr/>
            </a:pPr>
            <a:r>
              <a:rPr lang="en-US" altLang="ko-KR" b="1">
                <a:latin typeface="Courier New"/>
                <a:cs typeface="Courier New"/>
              </a:rPr>
              <a:t># nc -lvnp 1234</a:t>
            </a:r>
          </a:p>
        </p:txBody>
      </p:sp>
      <p:pic>
        <p:nvPicPr>
          <p:cNvPr id="8275" name="그림 8274"/>
          <p:cNvPicPr>
            <a:picLocks noChangeAspect="1"/>
          </p:cNvPicPr>
          <p:nvPr/>
        </p:nvPicPr>
        <p:blipFill rotWithShape="1">
          <a:blip r:embed="rId3"/>
          <a:srcRect t="16250" r="1620" b="26240"/>
          <a:stretch>
            <a:fillRect/>
          </a:stretch>
        </p:blipFill>
        <p:spPr>
          <a:xfrm>
            <a:off x="2615519" y="1744245"/>
            <a:ext cx="7669026" cy="3369509"/>
          </a:xfrm>
          <a:prstGeom prst="rect">
            <a:avLst/>
          </a:prstGeom>
        </p:spPr>
      </p:pic>
      <p:grpSp>
        <p:nvGrpSpPr>
          <p:cNvPr id="8276" name="그룹 8275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77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78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79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0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1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2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319419" y="1338359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burpsuite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79" name="그룹 8278"/>
          <p:cNvGrpSpPr/>
          <p:nvPr/>
        </p:nvGrpSpPr>
        <p:grpSpPr>
          <a:xfrm>
            <a:off x="2628946" y="1740457"/>
            <a:ext cx="8851106" cy="4425292"/>
            <a:chOff x="1257346" y="1749983"/>
            <a:chExt cx="8851106" cy="4425292"/>
          </a:xfrm>
        </p:grpSpPr>
        <p:pic>
          <p:nvPicPr>
            <p:cNvPr id="8274" name="그림 8273"/>
            <p:cNvPicPr>
              <a:picLocks noChangeAspect="1"/>
            </p:cNvPicPr>
            <p:nvPr/>
          </p:nvPicPr>
          <p:blipFill rotWithShape="1">
            <a:blip r:embed="rId3"/>
            <a:srcRect t="4500" b="28980"/>
            <a:stretch>
              <a:fillRect/>
            </a:stretch>
          </p:blipFill>
          <p:spPr>
            <a:xfrm>
              <a:off x="1257346" y="1749983"/>
              <a:ext cx="8851106" cy="4425292"/>
            </a:xfrm>
            <a:prstGeom prst="rect">
              <a:avLst/>
            </a:prstGeom>
          </p:spPr>
        </p:pic>
        <p:sp>
          <p:nvSpPr>
            <p:cNvPr id="8278" name="직사각형 8277"/>
            <p:cNvSpPr/>
            <p:nvPr/>
          </p:nvSpPr>
          <p:spPr>
            <a:xfrm>
              <a:off x="1270382" y="2866681"/>
              <a:ext cx="998403" cy="298373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281" name="그룹 8280"/>
          <p:cNvGrpSpPr/>
          <p:nvPr/>
        </p:nvGrpSpPr>
        <p:grpSpPr>
          <a:xfrm>
            <a:off x="2628944" y="1746105"/>
            <a:ext cx="8855328" cy="4505622"/>
            <a:chOff x="1257344" y="1755631"/>
            <a:chExt cx="8855328" cy="4505622"/>
          </a:xfrm>
        </p:grpSpPr>
        <p:grpSp>
          <p:nvGrpSpPr>
            <p:cNvPr id="8277" name="그룹 8276"/>
            <p:cNvGrpSpPr/>
            <p:nvPr/>
          </p:nvGrpSpPr>
          <p:grpSpPr>
            <a:xfrm>
              <a:off x="1257344" y="1755631"/>
              <a:ext cx="8855328" cy="4505622"/>
              <a:chOff x="1257345" y="1749984"/>
              <a:chExt cx="8855328" cy="4505622"/>
            </a:xfrm>
          </p:grpSpPr>
          <p:pic>
            <p:nvPicPr>
              <p:cNvPr id="8275" name="그림 8274"/>
              <p:cNvPicPr>
                <a:picLocks noChangeAspect="1"/>
              </p:cNvPicPr>
              <p:nvPr/>
            </p:nvPicPr>
            <p:blipFill rotWithShape="1">
              <a:blip r:embed="rId4"/>
              <a:srcRect t="3920" b="28400"/>
              <a:stretch>
                <a:fillRect/>
              </a:stretch>
            </p:blipFill>
            <p:spPr>
              <a:xfrm>
                <a:off x="1257345" y="1749984"/>
                <a:ext cx="8855329" cy="4505622"/>
              </a:xfrm>
              <a:prstGeom prst="rect">
                <a:avLst/>
              </a:prstGeom>
            </p:spPr>
          </p:pic>
          <p:sp>
            <p:nvSpPr>
              <p:cNvPr id="8276" name="직사각형 8275"/>
              <p:cNvSpPr/>
              <p:nvPr/>
            </p:nvSpPr>
            <p:spPr>
              <a:xfrm>
                <a:off x="4081978" y="5138909"/>
                <a:ext cx="1537770" cy="172139"/>
              </a:xfrm>
              <a:prstGeom prst="rect">
                <a:avLst/>
              </a:prstGeom>
              <a:noFill/>
              <a:ln w="360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sp>
          <p:nvSpPr>
            <p:cNvPr id="8280" name="TextBox 8279"/>
            <p:cNvSpPr txBox="1"/>
            <p:nvPr/>
          </p:nvSpPr>
          <p:spPr>
            <a:xfrm>
              <a:off x="5700079" y="5081529"/>
              <a:ext cx="2088616" cy="2984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>
                  <a:solidFill>
                    <a:srgbClr val="FF0000"/>
                  </a:solidFill>
                </a:rPr>
                <a:t>shell.php </a:t>
              </a:r>
              <a:r>
                <a:rPr lang="ko-KR" altLang="en-US" sz="1400">
                  <a:solidFill>
                    <a:srgbClr val="FF0000"/>
                  </a:solidFill>
                </a:rPr>
                <a:t>로 수정</a:t>
              </a:r>
            </a:p>
          </p:txBody>
        </p:sp>
      </p:grpSp>
      <p:grpSp>
        <p:nvGrpSpPr>
          <p:cNvPr id="8282" name="그룹 8281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83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84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5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6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7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81" grpId="0" animBg="1"/>
    </p:bldLst>
  </p:timing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9028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3. </a:t>
            </a:r>
            <a:r>
              <a:rPr lang="ko-KR" altLang="en-US">
                <a:latin typeface="맑은 고딕"/>
                <a:ea typeface="맑은 고딕"/>
              </a:rPr>
              <a:t>공격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연결 확인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83" name="그룹 8282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84" name="직사각형 3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공격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85" name="오른쪽 화살표 3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6" name="오른쪽 화살표 3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7" name="오른쪽 화살표 3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88" name="오른쪽 화살표 3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89" name="그림 8288"/>
          <p:cNvPicPr>
            <a:picLocks noChangeAspect="1"/>
          </p:cNvPicPr>
          <p:nvPr/>
        </p:nvPicPr>
        <p:blipFill rotWithShape="1">
          <a:blip r:embed="rId3"/>
          <a:srcRect t="15930" r="10870"/>
          <a:stretch>
            <a:fillRect/>
          </a:stretch>
        </p:blipFill>
        <p:spPr>
          <a:xfrm>
            <a:off x="2555556" y="1680210"/>
            <a:ext cx="8852537" cy="4926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" name="그룹 14"/>
          <p:cNvGrpSpPr/>
          <p:nvPr/>
        </p:nvGrpSpPr>
        <p:grpSpPr>
          <a:xfrm>
            <a:off x="1188881" y="323658"/>
            <a:ext cx="2223686" cy="430887"/>
            <a:chOff x="1188881" y="323658"/>
            <a:chExt cx="2223686" cy="430887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200" dirty="0">
                <a:solidFill>
                  <a:schemeClr val="tx2">
                    <a:lumMod val="75000"/>
                  </a:scheme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323658"/>
              <a:ext cx="222368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b="1" dirty="0" smtClean="0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 New" pitchFamily="49" charset="0"/>
                  <a:ea typeface="맑은 고딕" pitchFamily="50" charset="-127"/>
                  <a:cs typeface="Courier New" pitchFamily="49" charset="0"/>
                </a:rPr>
                <a:t>Project Info</a:t>
              </a:r>
              <a:endParaRPr lang="ko-KR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63600" y="1054800"/>
            <a:ext cx="107333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목적</a:t>
            </a:r>
            <a:endParaRPr lang="en-US" altLang="ko-KR" sz="16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marL="365125" indent="-182563" fontAlgn="base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365125" algn="l"/>
              </a:tabLst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CTF 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문제를 풀면서 대회 준비 및 모의해킹 역량 강화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1246" y="1947038"/>
            <a:ext cx="10733314" cy="1157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실습환경</a:t>
            </a:r>
            <a:endParaRPr lang="en-US" altLang="ko-KR" sz="1600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12" y="2639810"/>
            <a:ext cx="28956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641" y="2639810"/>
            <a:ext cx="291465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3612" y="5023704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Attacker</a:t>
            </a:r>
          </a:p>
          <a:p>
            <a:pPr algn="ctr"/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Kali Linux</a:t>
            </a:r>
          </a:p>
          <a:p>
            <a:pPr algn="ctr"/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192.168.10.50 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13641" y="5045825"/>
            <a:ext cx="2914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Victim</a:t>
            </a:r>
          </a:p>
          <a:p>
            <a:pPr algn="ctr"/>
            <a:r>
              <a:rPr lang="en-US" altLang="ko-KR" b="1" dirty="0" err="1" smtClean="0">
                <a:latin typeface="Courier New" pitchFamily="49" charset="0"/>
                <a:cs typeface="Courier New" pitchFamily="49" charset="0"/>
              </a:rPr>
              <a:t>Milnet</a:t>
            </a:r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: 1</a:t>
            </a:r>
          </a:p>
          <a:p>
            <a:pPr algn="ctr"/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192.168.10.131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cxnSp>
        <p:nvCxnSpPr>
          <p:cNvPr id="17" name="직선 화살표 연결선 16"/>
          <p:cNvCxnSpPr>
            <a:stCxn id="1028" idx="3"/>
            <a:endCxn id="1029" idx="1"/>
          </p:cNvCxnSpPr>
          <p:nvPr/>
        </p:nvCxnSpPr>
        <p:spPr>
          <a:xfrm>
            <a:off x="4269212" y="3754235"/>
            <a:ext cx="37444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212" y="3521712"/>
            <a:ext cx="3785994" cy="465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38839" y="3186305"/>
            <a:ext cx="1487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Courier New" pitchFamily="49" charset="0"/>
                <a:cs typeface="Courier New" pitchFamily="49" charset="0"/>
              </a:rPr>
              <a:t>Attack</a:t>
            </a:r>
            <a:endParaRPr lang="ko-KR" alt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35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/etc/passwd</a:t>
            </a:r>
            <a:r>
              <a:rPr lang="ko-KR" altLang="en-US" b="1">
                <a:latin typeface="Courier New"/>
                <a:cs typeface="Courier New"/>
              </a:rPr>
              <a:t> 파일 확인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90" name="그룹 8289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296" name="그림 8295"/>
          <p:cNvPicPr>
            <a:picLocks noChangeAspect="1"/>
          </p:cNvPicPr>
          <p:nvPr/>
        </p:nvPicPr>
        <p:blipFill rotWithShape="1">
          <a:blip r:embed="rId3"/>
          <a:srcRect t="77540" r="17910"/>
          <a:stretch>
            <a:fillRect/>
          </a:stretch>
        </p:blipFill>
        <p:spPr>
          <a:xfrm>
            <a:off x="2598420" y="1746884"/>
            <a:ext cx="7603132" cy="1564005"/>
          </a:xfrm>
          <a:prstGeom prst="rect">
            <a:avLst/>
          </a:prstGeom>
        </p:spPr>
      </p:pic>
      <p:pic>
        <p:nvPicPr>
          <p:cNvPr id="8297" name="그림 8296"/>
          <p:cNvPicPr>
            <a:picLocks noChangeAspect="1"/>
          </p:cNvPicPr>
          <p:nvPr/>
        </p:nvPicPr>
        <p:blipFill rotWithShape="1">
          <a:blip r:embed="rId4"/>
          <a:srcRect t="33000" r="2320" b="27470"/>
          <a:stretch>
            <a:fillRect/>
          </a:stretch>
        </p:blipFill>
        <p:spPr>
          <a:xfrm>
            <a:off x="2598421" y="4109085"/>
            <a:ext cx="7614284" cy="2316479"/>
          </a:xfrm>
          <a:prstGeom prst="rect">
            <a:avLst/>
          </a:prstGeom>
        </p:spPr>
      </p:pic>
      <p:sp>
        <p:nvSpPr>
          <p:cNvPr id="8298" name="TextBox 8297"/>
          <p:cNvSpPr txBox="1"/>
          <p:nvPr/>
        </p:nvSpPr>
        <p:spPr>
          <a:xfrm>
            <a:off x="2304174" y="3738659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jenny</a:t>
            </a:r>
            <a:r>
              <a:rPr lang="ko-KR" altLang="en-US" b="1">
                <a:latin typeface="Courier New"/>
                <a:cs typeface="Courier New"/>
              </a:rPr>
              <a:t> 홈디렉터리 접근 </a:t>
            </a:r>
            <a:endParaRPr lang="ko-KR" altLang="en-US" b="1">
              <a:latin typeface="Courier New"/>
              <a:cs typeface="Courier New"/>
            </a:endParaRPr>
          </a:p>
        </p:txBody>
      </p:sp>
      <p:sp>
        <p:nvSpPr>
          <p:cNvPr id="8302" name="직사각형 8301"/>
          <p:cNvSpPr/>
          <p:nvPr/>
        </p:nvSpPr>
        <p:spPr>
          <a:xfrm>
            <a:off x="2584800" y="5072400"/>
            <a:ext cx="3790800" cy="770400"/>
          </a:xfrm>
          <a:prstGeom prst="rect">
            <a:avLst/>
          </a:prstGeom>
          <a:noFill/>
          <a:ln w="360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backup</a:t>
            </a:r>
            <a:r>
              <a:rPr lang="ko-KR" altLang="en-US" b="1">
                <a:latin typeface="Courier New"/>
                <a:cs typeface="Courier New"/>
              </a:rPr>
              <a:t>파일 전송 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290" name="그룹 8289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298" name="TextBox 8297"/>
          <p:cNvSpPr txBox="1"/>
          <p:nvPr/>
        </p:nvSpPr>
        <p:spPr>
          <a:xfrm>
            <a:off x="2304174" y="3529109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파일 확인 </a:t>
            </a:r>
            <a:endParaRPr lang="ko-KR" altLang="en-US" b="1">
              <a:latin typeface="Courier New"/>
              <a:cs typeface="Courier New"/>
            </a:endParaRPr>
          </a:p>
        </p:txBody>
      </p:sp>
      <p:pic>
        <p:nvPicPr>
          <p:cNvPr id="8303" name="그림 8302"/>
          <p:cNvPicPr>
            <a:picLocks noChangeAspect="1"/>
          </p:cNvPicPr>
          <p:nvPr/>
        </p:nvPicPr>
        <p:blipFill rotWithShape="1">
          <a:blip r:embed="rId3"/>
          <a:srcRect t="72500" r="1710" b="1300"/>
          <a:stretch>
            <a:fillRect/>
          </a:stretch>
        </p:blipFill>
        <p:spPr>
          <a:xfrm>
            <a:off x="2560321" y="1727836"/>
            <a:ext cx="7661911" cy="1535428"/>
          </a:xfrm>
          <a:prstGeom prst="rect">
            <a:avLst/>
          </a:prstGeom>
        </p:spPr>
      </p:pic>
      <p:pic>
        <p:nvPicPr>
          <p:cNvPr id="8304" name="그림 8303"/>
          <p:cNvPicPr>
            <a:picLocks noChangeAspect="1"/>
          </p:cNvPicPr>
          <p:nvPr/>
        </p:nvPicPr>
        <p:blipFill rotWithShape="1">
          <a:blip r:embed="rId4"/>
          <a:srcRect t="16090" r="3050" b="35110"/>
          <a:stretch>
            <a:fillRect/>
          </a:stretch>
        </p:blipFill>
        <p:spPr>
          <a:xfrm>
            <a:off x="2598418" y="3903344"/>
            <a:ext cx="7557134" cy="2640329"/>
          </a:xfrm>
          <a:prstGeom prst="rect">
            <a:avLst/>
          </a:prstGeom>
        </p:spPr>
      </p:pic>
      <p:sp>
        <p:nvSpPr>
          <p:cNvPr id="8305" name="직사각형 8304"/>
          <p:cNvSpPr/>
          <p:nvPr/>
        </p:nvSpPr>
        <p:spPr>
          <a:xfrm>
            <a:off x="2633662" y="4672012"/>
            <a:ext cx="809624" cy="419100"/>
          </a:xfrm>
          <a:prstGeom prst="rect">
            <a:avLst/>
          </a:prstGeom>
          <a:noFill/>
          <a:ln w="360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06" name="TextBox 8205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None/>
              <a:defRPr/>
            </a:pPr>
            <a:r>
              <a:rPr lang="en-US" altLang="ko-KR" b="1">
                <a:latin typeface="Courier New"/>
                <a:cs typeface="Courier New"/>
              </a:rPr>
              <a:t>#</a:t>
            </a:r>
            <a:r>
              <a:rPr lang="ko-KR" altLang="en-US" b="1">
                <a:latin typeface="Courier New"/>
                <a:cs typeface="Courier New"/>
              </a:rPr>
              <a:t> </a:t>
            </a:r>
            <a:r>
              <a:rPr lang="en-US" altLang="ko-KR" b="1">
                <a:latin typeface="Courier New"/>
                <a:cs typeface="Courier New"/>
              </a:rPr>
              <a:t>ssh jenny@192.168.10.132</a:t>
            </a:r>
          </a:p>
        </p:txBody>
      </p:sp>
      <p:grpSp>
        <p:nvGrpSpPr>
          <p:cNvPr id="8290" name="그룹 8289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8303" name="그림 8302"/>
          <p:cNvPicPr>
            <a:picLocks noChangeAspect="1"/>
          </p:cNvPicPr>
          <p:nvPr/>
        </p:nvPicPr>
        <p:blipFill rotWithShape="1">
          <a:blip r:embed="rId3"/>
          <a:srcRect t="35270" r="3050"/>
          <a:stretch>
            <a:fillRect/>
          </a:stretch>
        </p:blipFill>
        <p:spPr>
          <a:xfrm>
            <a:off x="2598420" y="1765935"/>
            <a:ext cx="7557135" cy="3792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90" name="그룹 8289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max</a:t>
            </a:r>
            <a:r>
              <a:rPr lang="ko-KR" altLang="en-US" b="1">
                <a:latin typeface="Courier New"/>
                <a:cs typeface="Courier New"/>
              </a:rPr>
              <a:t> 디렉터리 확인 </a:t>
            </a:r>
          </a:p>
        </p:txBody>
      </p:sp>
      <p:grpSp>
        <p:nvGrpSpPr>
          <p:cNvPr id="8310" name="그룹 8309"/>
          <p:cNvGrpSpPr/>
          <p:nvPr/>
        </p:nvGrpSpPr>
        <p:grpSpPr>
          <a:xfrm>
            <a:off x="2539366" y="1784985"/>
            <a:ext cx="7642860" cy="3497581"/>
            <a:chOff x="2539365" y="1784985"/>
            <a:chExt cx="7642860" cy="3497581"/>
          </a:xfrm>
        </p:grpSpPr>
        <p:grpSp>
          <p:nvGrpSpPr>
            <p:cNvPr id="8308" name="그룹 8307"/>
            <p:cNvGrpSpPr/>
            <p:nvPr/>
          </p:nvGrpSpPr>
          <p:grpSpPr>
            <a:xfrm>
              <a:off x="2539365" y="1784985"/>
              <a:ext cx="7642860" cy="3497580"/>
              <a:chOff x="2539365" y="1784985"/>
              <a:chExt cx="7642860" cy="3497580"/>
            </a:xfrm>
          </p:grpSpPr>
          <p:pic>
            <p:nvPicPr>
              <p:cNvPr id="8304" name="그림 8303"/>
              <p:cNvPicPr>
                <a:picLocks noChangeAspect="1"/>
              </p:cNvPicPr>
              <p:nvPr/>
            </p:nvPicPr>
            <p:blipFill rotWithShape="1">
              <a:blip r:embed="rId3"/>
              <a:srcRect t="18530" r="1960" b="21780"/>
              <a:stretch>
                <a:fillRect/>
              </a:stretch>
            </p:blipFill>
            <p:spPr>
              <a:xfrm>
                <a:off x="2539365" y="1784985"/>
                <a:ext cx="7642860" cy="3497580"/>
              </a:xfrm>
              <a:prstGeom prst="rect">
                <a:avLst/>
              </a:prstGeom>
            </p:spPr>
          </p:pic>
          <p:sp>
            <p:nvSpPr>
              <p:cNvPr id="8306" name="직사각형 8305"/>
              <p:cNvSpPr/>
              <p:nvPr/>
            </p:nvSpPr>
            <p:spPr>
              <a:xfrm>
                <a:off x="6096000" y="4319587"/>
                <a:ext cx="3890963" cy="180975"/>
              </a:xfrm>
              <a:prstGeom prst="rect">
                <a:avLst/>
              </a:prstGeom>
              <a:noFill/>
              <a:ln w="360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  <p:sp>
            <p:nvSpPr>
              <p:cNvPr id="8307" name="직사각형 8306"/>
              <p:cNvSpPr/>
              <p:nvPr/>
            </p:nvSpPr>
            <p:spPr>
              <a:xfrm>
                <a:off x="3090862" y="4538662"/>
                <a:ext cx="7077074" cy="190500"/>
              </a:xfrm>
              <a:prstGeom prst="rect">
                <a:avLst/>
              </a:prstGeom>
              <a:noFill/>
              <a:ln w="360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sp>
          <p:nvSpPr>
            <p:cNvPr id="8309" name="직사각형 8308"/>
            <p:cNvSpPr/>
            <p:nvPr/>
          </p:nvSpPr>
          <p:spPr>
            <a:xfrm>
              <a:off x="2547937" y="3357562"/>
              <a:ext cx="3028950" cy="146336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90" name="그룹 8289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스크립트 생성 및 실행 </a:t>
            </a:r>
          </a:p>
        </p:txBody>
      </p:sp>
      <p:pic>
        <p:nvPicPr>
          <p:cNvPr id="8311" name="그림 8310"/>
          <p:cNvPicPr>
            <a:picLocks noChangeAspect="1"/>
          </p:cNvPicPr>
          <p:nvPr/>
        </p:nvPicPr>
        <p:blipFill rotWithShape="1">
          <a:blip r:embed="rId3"/>
          <a:srcRect t="4060" r="12950" b="37870"/>
          <a:stretch>
            <a:fillRect/>
          </a:stretch>
        </p:blipFill>
        <p:spPr>
          <a:xfrm>
            <a:off x="2588896" y="1727835"/>
            <a:ext cx="6785610" cy="3402330"/>
          </a:xfrm>
          <a:prstGeom prst="rect">
            <a:avLst/>
          </a:prstGeom>
        </p:spPr>
      </p:pic>
      <p:pic>
        <p:nvPicPr>
          <p:cNvPr id="8312" name="그림 8311"/>
          <p:cNvPicPr>
            <a:picLocks noChangeAspect="1"/>
          </p:cNvPicPr>
          <p:nvPr/>
        </p:nvPicPr>
        <p:blipFill rotWithShape="1">
          <a:blip r:embed="rId4"/>
          <a:srcRect t="48280" r="2080"/>
          <a:stretch>
            <a:fillRect/>
          </a:stretch>
        </p:blipFill>
        <p:spPr>
          <a:xfrm>
            <a:off x="4084320" y="3099434"/>
            <a:ext cx="7633333" cy="3030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90" name="그룹 8289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wfuzz</a:t>
            </a:r>
            <a:r>
              <a:rPr lang="ko-KR" altLang="en-US" b="1">
                <a:latin typeface="Courier New"/>
                <a:cs typeface="Courier New"/>
              </a:rPr>
              <a:t>로 접속 가능한 디렉터리 찾기 </a:t>
            </a:r>
            <a:endParaRPr lang="ko-KR" altLang="en-US" b="1">
              <a:latin typeface="Courier New"/>
              <a:cs typeface="Courier New"/>
            </a:endParaRPr>
          </a:p>
        </p:txBody>
      </p:sp>
      <p:grpSp>
        <p:nvGrpSpPr>
          <p:cNvPr id="8316" name="그룹 8315"/>
          <p:cNvGrpSpPr/>
          <p:nvPr/>
        </p:nvGrpSpPr>
        <p:grpSpPr>
          <a:xfrm rot="0">
            <a:off x="2576512" y="1765935"/>
            <a:ext cx="7798117" cy="4726305"/>
            <a:chOff x="2576512" y="1746885"/>
            <a:chExt cx="7798117" cy="4726305"/>
          </a:xfrm>
        </p:grpSpPr>
        <p:grpSp>
          <p:nvGrpSpPr>
            <p:cNvPr id="8314" name="그룹 8313"/>
            <p:cNvGrpSpPr/>
            <p:nvPr/>
          </p:nvGrpSpPr>
          <p:grpSpPr>
            <a:xfrm rot="0">
              <a:off x="2579370" y="1746885"/>
              <a:ext cx="7795259" cy="4726305"/>
              <a:chOff x="2579370" y="1746885"/>
              <a:chExt cx="7795259" cy="4726305"/>
            </a:xfrm>
          </p:grpSpPr>
          <p:pic>
            <p:nvPicPr>
              <p:cNvPr id="8312" name="그림 8311"/>
              <p:cNvPicPr>
                <a:picLocks noChangeAspect="1"/>
              </p:cNvPicPr>
              <p:nvPr/>
            </p:nvPicPr>
            <p:blipFill rotWithShape="1">
              <a:blip r:embed="rId3"/>
              <a:srcRect t="15600" b="3740"/>
              <a:stretch>
                <a:fillRect/>
              </a:stretch>
            </p:blipFill>
            <p:spPr>
              <a:xfrm>
                <a:off x="2579370" y="1746885"/>
                <a:ext cx="7795259" cy="4726305"/>
              </a:xfrm>
              <a:prstGeom prst="rect">
                <a:avLst/>
              </a:prstGeom>
            </p:spPr>
          </p:pic>
          <p:sp>
            <p:nvSpPr>
              <p:cNvPr id="8313" name="직사각형 8312"/>
              <p:cNvSpPr/>
              <p:nvPr/>
            </p:nvSpPr>
            <p:spPr>
              <a:xfrm>
                <a:off x="4081462" y="1766887"/>
                <a:ext cx="4505324" cy="219075"/>
              </a:xfrm>
              <a:prstGeom prst="rect">
                <a:avLst/>
              </a:prstGeom>
              <a:noFill/>
              <a:ln w="36000" algn="ctr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sp>
          <p:nvSpPr>
            <p:cNvPr id="8315" name="직사각형 8314"/>
            <p:cNvSpPr/>
            <p:nvPr/>
          </p:nvSpPr>
          <p:spPr>
            <a:xfrm>
              <a:off x="2576512" y="4090987"/>
              <a:ext cx="6019800" cy="161925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en-US" altLang="ko-KR" sz="22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xmlns:mc="http://schemas.openxmlformats.org/markup-compatibility/2006" xmlns:hp="http://schemas.haansoft.com/office/presentation/8.0" lang="ko-KR" altLang="en-US" sz="22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90" name="그룹 8289"/>
          <p:cNvGrpSpPr/>
          <p:nvPr/>
        </p:nvGrpSpPr>
        <p:grpSpPr>
          <a:xfrm rot="0"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  <a:endParaRPr lang="ko-KR" altLang="en-US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  <a:endParaRPr lang="ko-KR" altLang="en-US" sz="2000" b="1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확인된 사이트 접속</a:t>
            </a:r>
            <a:endParaRPr lang="ko-KR" altLang="en-US" b="1">
              <a:latin typeface="Courier New"/>
              <a:cs typeface="Courier New"/>
            </a:endParaRPr>
          </a:p>
        </p:txBody>
      </p:sp>
      <p:pic>
        <p:nvPicPr>
          <p:cNvPr id="8311" name="그림 8310"/>
          <p:cNvPicPr>
            <a:picLocks noChangeAspect="1"/>
          </p:cNvPicPr>
          <p:nvPr/>
        </p:nvPicPr>
        <p:blipFill rotWithShape="1">
          <a:blip r:embed="rId3"/>
          <a:srcRect t="12190"/>
          <a:stretch>
            <a:fillRect/>
          </a:stretch>
        </p:blipFill>
        <p:spPr>
          <a:xfrm>
            <a:off x="2541270" y="1712595"/>
            <a:ext cx="7795260" cy="4897755"/>
          </a:xfrm>
          <a:prstGeom prst="rect">
            <a:avLst/>
          </a:prstGeom>
        </p:spPr>
      </p:pic>
      <p:pic>
        <p:nvPicPr>
          <p:cNvPr id="8312" name="그림 8311"/>
          <p:cNvPicPr>
            <a:picLocks noChangeAspect="1"/>
          </p:cNvPicPr>
          <p:nvPr/>
        </p:nvPicPr>
        <p:blipFill rotWithShape="1">
          <a:blip r:embed="rId4"/>
          <a:srcRect t="12030"/>
          <a:stretch>
            <a:fillRect/>
          </a:stretch>
        </p:blipFill>
        <p:spPr>
          <a:xfrm>
            <a:off x="2884170" y="1874520"/>
            <a:ext cx="7165885" cy="4554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600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4. </a:t>
            </a:r>
            <a:r>
              <a:rPr lang="ko-KR" altLang="en-US">
                <a:latin typeface="맑은 고딕"/>
                <a:ea typeface="맑은 고딕"/>
              </a:rPr>
              <a:t>권한상승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8290" name="그룹 8289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291" name="직사각형 25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75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8292" name="오른쪽 화살표 26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3" name="오른쪽 화살표 27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4" name="오른쪽 화살표 28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" name="오른쪽 화살표 29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aView.py</a:t>
            </a:r>
            <a:r>
              <a:rPr lang="ko-KR" altLang="en-US" b="1">
                <a:latin typeface="Courier New"/>
                <a:cs typeface="Courier New"/>
              </a:rPr>
              <a:t> 수정 </a:t>
            </a:r>
          </a:p>
        </p:txBody>
      </p:sp>
      <p:pic>
        <p:nvPicPr>
          <p:cNvPr id="8311" name="그림 8310"/>
          <p:cNvPicPr>
            <a:picLocks noChangeAspect="1"/>
          </p:cNvPicPr>
          <p:nvPr/>
        </p:nvPicPr>
        <p:blipFill rotWithShape="1">
          <a:blip r:embed="rId3"/>
          <a:srcRect t="15440" r="1340" b="52670"/>
          <a:stretch>
            <a:fillRect/>
          </a:stretch>
        </p:blipFill>
        <p:spPr>
          <a:xfrm>
            <a:off x="2586989" y="1741170"/>
            <a:ext cx="7690484" cy="1868804"/>
          </a:xfrm>
          <a:prstGeom prst="rect">
            <a:avLst/>
          </a:prstGeom>
        </p:spPr>
      </p:pic>
      <p:sp>
        <p:nvSpPr>
          <p:cNvPr id="8312" name="TextBox 8311"/>
          <p:cNvSpPr txBox="1"/>
          <p:nvPr/>
        </p:nvSpPr>
        <p:spPr>
          <a:xfrm>
            <a:off x="2323224" y="386248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ko-KR" altLang="en-US" b="1">
                <a:latin typeface="Courier New"/>
                <a:cs typeface="Courier New"/>
              </a:rPr>
              <a:t>연결 </a:t>
            </a:r>
          </a:p>
        </p:txBody>
      </p:sp>
      <p:pic>
        <p:nvPicPr>
          <p:cNvPr id="8314" name="그림 8313"/>
          <p:cNvPicPr>
            <a:picLocks noChangeAspect="1"/>
          </p:cNvPicPr>
          <p:nvPr/>
        </p:nvPicPr>
        <p:blipFill rotWithShape="1">
          <a:blip r:embed="rId4"/>
          <a:srcRect t="28770" r="2080" b="44210"/>
          <a:stretch>
            <a:fillRect/>
          </a:stretch>
        </p:blipFill>
        <p:spPr>
          <a:xfrm>
            <a:off x="2607945" y="4248150"/>
            <a:ext cx="7633335" cy="1583054"/>
          </a:xfrm>
          <a:prstGeom prst="rect">
            <a:avLst/>
          </a:prstGeom>
        </p:spPr>
      </p:pic>
      <p:sp>
        <p:nvSpPr>
          <p:cNvPr id="8315" name="직사각형 8314"/>
          <p:cNvSpPr/>
          <p:nvPr/>
        </p:nvSpPr>
        <p:spPr>
          <a:xfrm>
            <a:off x="2624137" y="4719637"/>
            <a:ext cx="3490912" cy="971550"/>
          </a:xfrm>
          <a:prstGeom prst="rect">
            <a:avLst/>
          </a:prstGeom>
          <a:noFill/>
          <a:ln w="36000" algn="ctr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886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5. </a:t>
            </a:r>
            <a:r>
              <a:rPr lang="ko-KR" altLang="en-US">
                <a:latin typeface="맑은 고딕"/>
                <a:ea typeface="맑은 고딕"/>
              </a:rPr>
              <a:t>플래그획득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root</a:t>
            </a:r>
            <a:r>
              <a:rPr lang="ko-KR" altLang="en-US" b="1">
                <a:latin typeface="Courier New"/>
                <a:cs typeface="Courier New"/>
              </a:rPr>
              <a:t> 디렉터리 확인 </a:t>
            </a:r>
          </a:p>
        </p:txBody>
      </p:sp>
      <p:grpSp>
        <p:nvGrpSpPr>
          <p:cNvPr id="8317" name="그룹 8316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318" name="직사각형 34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 b="1">
                <a:solidFill>
                  <a:schemeClr val="bg1"/>
                </a:solidFill>
                <a:latin typeface="돋움체"/>
                <a:ea typeface="돋움체"/>
              </a:endParaRPr>
            </a:p>
          </p:txBody>
        </p:sp>
        <p:sp>
          <p:nvSpPr>
            <p:cNvPr id="8319" name="오른쪽 화살표 35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0" name="오른쪽 화살표 36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1" name="오른쪽 화살표 37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2" name="오른쪽 화살표 38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8324" name="그룹 8323"/>
          <p:cNvGrpSpPr/>
          <p:nvPr/>
        </p:nvGrpSpPr>
        <p:grpSpPr>
          <a:xfrm>
            <a:off x="2567940" y="1779269"/>
            <a:ext cx="7709534" cy="4307205"/>
            <a:chOff x="2567940" y="1779269"/>
            <a:chExt cx="7709534" cy="4307205"/>
          </a:xfrm>
        </p:grpSpPr>
        <p:pic>
          <p:nvPicPr>
            <p:cNvPr id="8316" name="그림 8315"/>
            <p:cNvPicPr>
              <a:picLocks noChangeAspect="1"/>
            </p:cNvPicPr>
            <p:nvPr/>
          </p:nvPicPr>
          <p:blipFill rotWithShape="1">
            <a:blip r:embed="rId3"/>
            <a:srcRect t="15770" r="1100" b="8240"/>
            <a:stretch>
              <a:fillRect/>
            </a:stretch>
          </p:blipFill>
          <p:spPr>
            <a:xfrm>
              <a:off x="2567940" y="1779269"/>
              <a:ext cx="7709534" cy="4307205"/>
            </a:xfrm>
            <a:prstGeom prst="rect">
              <a:avLst/>
            </a:prstGeom>
          </p:spPr>
        </p:pic>
        <p:sp>
          <p:nvSpPr>
            <p:cNvPr id="8323" name="직사각형 8322"/>
            <p:cNvSpPr/>
            <p:nvPr/>
          </p:nvSpPr>
          <p:spPr>
            <a:xfrm>
              <a:off x="2576512" y="3929062"/>
              <a:ext cx="3162300" cy="123825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  <p:grpSp>
        <p:nvGrpSpPr>
          <p:cNvPr id="8327" name="그룹 8326"/>
          <p:cNvGrpSpPr/>
          <p:nvPr/>
        </p:nvGrpSpPr>
        <p:grpSpPr>
          <a:xfrm>
            <a:off x="6096000" y="5271135"/>
            <a:ext cx="5728335" cy="1239202"/>
            <a:chOff x="5686426" y="5309235"/>
            <a:chExt cx="5728335" cy="1239202"/>
          </a:xfrm>
        </p:grpSpPr>
        <p:pic>
          <p:nvPicPr>
            <p:cNvPr id="8325" name="그림 8324"/>
            <p:cNvPicPr>
              <a:picLocks noChangeAspect="1"/>
            </p:cNvPicPr>
            <p:nvPr/>
          </p:nvPicPr>
          <p:blipFill rotWithShape="1">
            <a:blip r:embed="rId4"/>
            <a:srcRect t="62260" r="26520" b="16910"/>
            <a:stretch>
              <a:fillRect/>
            </a:stretch>
          </p:blipFill>
          <p:spPr>
            <a:xfrm>
              <a:off x="5686426" y="5309235"/>
              <a:ext cx="5728336" cy="1221105"/>
            </a:xfrm>
            <a:prstGeom prst="rect">
              <a:avLst/>
            </a:prstGeom>
          </p:spPr>
        </p:pic>
        <p:sp>
          <p:nvSpPr>
            <p:cNvPr id="8326" name="직사각형 8325"/>
            <p:cNvSpPr/>
            <p:nvPr/>
          </p:nvSpPr>
          <p:spPr>
            <a:xfrm>
              <a:off x="5719762" y="6405562"/>
              <a:ext cx="1200150" cy="142875"/>
            </a:xfrm>
            <a:prstGeom prst="rect">
              <a:avLst/>
            </a:prstGeom>
            <a:noFill/>
            <a:ln w="36000" algn="ctr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31459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58860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5. </a:t>
            </a:r>
            <a:r>
              <a:rPr lang="ko-KR" altLang="en-US">
                <a:latin typeface="맑은 고딕"/>
                <a:ea typeface="맑은 고딕"/>
              </a:rPr>
              <a:t>플래그획득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305" name="TextBox 8304"/>
          <p:cNvSpPr txBox="1"/>
          <p:nvPr/>
        </p:nvSpPr>
        <p:spPr>
          <a:xfrm>
            <a:off x="2285124" y="1328834"/>
            <a:ext cx="4802666" cy="364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080" indent="-257040">
              <a:buClr>
                <a:srgbClr val="3A3838"/>
              </a:buClr>
              <a:buFont typeface="Arial"/>
              <a:buChar char="•"/>
              <a:defRPr/>
            </a:pPr>
            <a:r>
              <a:rPr lang="en-US" altLang="ko-KR" b="1">
                <a:latin typeface="Courier New"/>
                <a:cs typeface="Courier New"/>
              </a:rPr>
              <a:t>run_me_for_flag.sh</a:t>
            </a:r>
            <a:endParaRPr lang="ko-KR" altLang="en-US" b="1">
              <a:latin typeface="Courier New"/>
              <a:cs typeface="Courier New"/>
            </a:endParaRPr>
          </a:p>
        </p:txBody>
      </p:sp>
      <p:pic>
        <p:nvPicPr>
          <p:cNvPr id="8316" name="그림 8315"/>
          <p:cNvPicPr>
            <a:picLocks noChangeAspect="1"/>
          </p:cNvPicPr>
          <p:nvPr/>
        </p:nvPicPr>
        <p:blipFill rotWithShape="1">
          <a:blip r:embed="rId3"/>
          <a:srcRect t="82740" r="6960"/>
          <a:stretch>
            <a:fillRect/>
          </a:stretch>
        </p:blipFill>
        <p:spPr>
          <a:xfrm>
            <a:off x="2579369" y="1775461"/>
            <a:ext cx="7252333" cy="1011555"/>
          </a:xfrm>
          <a:prstGeom prst="rect">
            <a:avLst/>
          </a:prstGeom>
        </p:spPr>
      </p:pic>
      <p:pic>
        <p:nvPicPr>
          <p:cNvPr id="8317" name="그림 8316"/>
          <p:cNvPicPr>
            <a:picLocks noChangeAspect="1"/>
          </p:cNvPicPr>
          <p:nvPr/>
        </p:nvPicPr>
        <p:blipFill rotWithShape="1">
          <a:blip r:embed="rId4"/>
          <a:srcRect t="12030"/>
          <a:stretch>
            <a:fillRect/>
          </a:stretch>
        </p:blipFill>
        <p:spPr>
          <a:xfrm>
            <a:off x="2522220" y="1223010"/>
            <a:ext cx="7795260" cy="5154930"/>
          </a:xfrm>
          <a:prstGeom prst="rect">
            <a:avLst/>
          </a:prstGeom>
        </p:spPr>
      </p:pic>
      <p:grpSp>
        <p:nvGrpSpPr>
          <p:cNvPr id="8318" name="그룹 8317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8319" name="직사각형 34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취약점분석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75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 b="1">
                <a:solidFill>
                  <a:schemeClr val="bg1"/>
                </a:solidFill>
                <a:latin typeface="돋움체"/>
                <a:ea typeface="돋움체"/>
              </a:endParaRPr>
            </a:p>
          </p:txBody>
        </p:sp>
        <p:sp>
          <p:nvSpPr>
            <p:cNvPr id="8320" name="오른쪽 화살표 35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1" name="오른쪽 화살표 36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2" name="오른쪽 화살표 37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323" name="오른쪽 화살표 38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0" y="-1"/>
            <a:ext cx="12192000" cy="45719"/>
          </a:xfrm>
          <a:prstGeom prst="rect">
            <a:avLst/>
          </a:prstGeom>
          <a:solidFill>
            <a:srgbClr val="f4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8900" lvl="1">
              <a:defRPr/>
            </a:pPr>
            <a:endParaRPr lang="en-US" altLang="ko-KR" b="1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45718"/>
            <a:ext cx="12192000" cy="3792186"/>
          </a:xfrm>
          <a:prstGeom prst="rect">
            <a:avLst/>
          </a:prstGeom>
          <a:solidFill>
            <a:srgbClr val="3e45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8900" lvl="1">
              <a:defRPr/>
            </a:pP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1083201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170651" y="2175256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정보수집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189935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77386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공격준비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296669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384120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공격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7403403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490854" y="2170874"/>
            <a:ext cx="143910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>
                <a:solidFill>
                  <a:schemeClr val="bg1"/>
                </a:solidFill>
              </a:rPr>
              <a:t>ID, PW </a:t>
            </a:r>
            <a:r>
              <a:rPr lang="ko-KR" altLang="en-US" sz="1400" b="1">
                <a:solidFill>
                  <a:schemeClr val="bg1"/>
                </a:solidFill>
              </a:rPr>
              <a:t>설정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9510137" y="1575046"/>
            <a:ext cx="1614004" cy="1614008"/>
          </a:xfrm>
          <a:prstGeom prst="ellipse">
            <a:avLst/>
          </a:prstGeom>
          <a:solidFill>
            <a:srgbClr val="5e6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97588" y="2170874"/>
            <a:ext cx="1439101" cy="373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>
                <a:solidFill>
                  <a:schemeClr val="bg1"/>
                </a:solidFill>
              </a:rPr>
              <a:t>플래그 획득 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4924304" y="2210504"/>
            <a:ext cx="252000" cy="323395"/>
            <a:chOff x="4371840" y="2318350"/>
            <a:chExt cx="252000" cy="323395"/>
          </a:xfrm>
        </p:grpSpPr>
        <p:sp>
          <p:nvSpPr>
            <p:cNvPr id="39" name="타원 3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0">
            <a:off x="2810715" y="2220352"/>
            <a:ext cx="252000" cy="323395"/>
            <a:chOff x="4371840" y="2318350"/>
            <a:chExt cx="252000" cy="323395"/>
          </a:xfrm>
        </p:grpSpPr>
        <p:sp>
          <p:nvSpPr>
            <p:cNvPr id="41" name="타원 4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0">
            <a:off x="7043959" y="2200656"/>
            <a:ext cx="252000" cy="323395"/>
            <a:chOff x="4371840" y="2318350"/>
            <a:chExt cx="252000" cy="323395"/>
          </a:xfrm>
        </p:grpSpPr>
        <p:sp>
          <p:nvSpPr>
            <p:cNvPr id="45" name="타원 4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 rot="0">
            <a:off x="9170685" y="2200656"/>
            <a:ext cx="252000" cy="323395"/>
            <a:chOff x="4371840" y="2318350"/>
            <a:chExt cx="252000" cy="323395"/>
          </a:xfrm>
        </p:grpSpPr>
        <p:sp>
          <p:nvSpPr>
            <p:cNvPr id="49" name="타원 4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405044" y="2318350"/>
              <a:ext cx="199551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>
                  <a:solidFill>
                    <a:schemeClr val="bg1"/>
                  </a:solidFill>
                </a:rPr>
                <a:t>▶</a:t>
              </a:r>
              <a:endParaRPr lang="ko-KR" altLang="en-US" sz="600">
                <a:solidFill>
                  <a:schemeClr val="bg1"/>
                </a:solidFill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3543144" y="5496139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공격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분석한 취약점을 이용해 공격한다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3543144" y="4116911"/>
            <a:ext cx="3889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정보수집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공격대상의 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IP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  <a:latin typeface="굴림"/>
                <a:ea typeface="굴림"/>
              </a:rPr>
              <a:t>와 열린 포트를 확인한다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Freeform 6"/>
          <p:cNvSpPr>
            <a:spLocks noEditPoints="1"/>
          </p:cNvSpPr>
          <p:nvPr/>
        </p:nvSpPr>
        <p:spPr>
          <a:xfrm>
            <a:off x="746768" y="4174967"/>
            <a:ext cx="368075" cy="367078"/>
          </a:xfrm>
          <a:custGeom>
            <a:avLst/>
            <a:gdLst>
              <a:gd name="T0" fmla="*/ 1494 w 3321"/>
              <a:gd name="T1" fmla="*/ 2318 h 3312"/>
              <a:gd name="T2" fmla="*/ 1494 w 3321"/>
              <a:gd name="T3" fmla="*/ 1855 h 3312"/>
              <a:gd name="T4" fmla="*/ 1753 w 3321"/>
              <a:gd name="T5" fmla="*/ 3 h 3312"/>
              <a:gd name="T6" fmla="*/ 2027 w 3321"/>
              <a:gd name="T7" fmla="*/ 42 h 3312"/>
              <a:gd name="T8" fmla="*/ 2291 w 3321"/>
              <a:gd name="T9" fmla="*/ 115 h 3312"/>
              <a:gd name="T10" fmla="*/ 1885 w 3321"/>
              <a:gd name="T11" fmla="*/ 349 h 3312"/>
              <a:gd name="T12" fmla="*/ 1661 w 3321"/>
              <a:gd name="T13" fmla="*/ 331 h 3312"/>
              <a:gd name="T14" fmla="*/ 1394 w 3321"/>
              <a:gd name="T15" fmla="*/ 358 h 3312"/>
              <a:gd name="T16" fmla="*/ 1145 w 3321"/>
              <a:gd name="T17" fmla="*/ 437 h 3312"/>
              <a:gd name="T18" fmla="*/ 919 w 3321"/>
              <a:gd name="T19" fmla="*/ 559 h 3312"/>
              <a:gd name="T20" fmla="*/ 723 w 3321"/>
              <a:gd name="T21" fmla="*/ 721 h 3312"/>
              <a:gd name="T22" fmla="*/ 561 w 3321"/>
              <a:gd name="T23" fmla="*/ 916 h 3312"/>
              <a:gd name="T24" fmla="*/ 438 w 3321"/>
              <a:gd name="T25" fmla="*/ 1142 h 3312"/>
              <a:gd name="T26" fmla="*/ 359 w 3321"/>
              <a:gd name="T27" fmla="*/ 1390 h 3312"/>
              <a:gd name="T28" fmla="*/ 332 w 3321"/>
              <a:gd name="T29" fmla="*/ 1656 h 3312"/>
              <a:gd name="T30" fmla="*/ 359 w 3321"/>
              <a:gd name="T31" fmla="*/ 1922 h 3312"/>
              <a:gd name="T32" fmla="*/ 438 w 3321"/>
              <a:gd name="T33" fmla="*/ 2170 h 3312"/>
              <a:gd name="T34" fmla="*/ 561 w 3321"/>
              <a:gd name="T35" fmla="*/ 2396 h 3312"/>
              <a:gd name="T36" fmla="*/ 723 w 3321"/>
              <a:gd name="T37" fmla="*/ 2591 h 3312"/>
              <a:gd name="T38" fmla="*/ 919 w 3321"/>
              <a:gd name="T39" fmla="*/ 2753 h 3312"/>
              <a:gd name="T40" fmla="*/ 1145 w 3321"/>
              <a:gd name="T41" fmla="*/ 2875 h 3312"/>
              <a:gd name="T42" fmla="*/ 1394 w 3321"/>
              <a:gd name="T43" fmla="*/ 2954 h 3312"/>
              <a:gd name="T44" fmla="*/ 1661 w 3321"/>
              <a:gd name="T45" fmla="*/ 2981 h 3312"/>
              <a:gd name="T46" fmla="*/ 1927 w 3321"/>
              <a:gd name="T47" fmla="*/ 2954 h 3312"/>
              <a:gd name="T48" fmla="*/ 2176 w 3321"/>
              <a:gd name="T49" fmla="*/ 2875 h 3312"/>
              <a:gd name="T50" fmla="*/ 2402 w 3321"/>
              <a:gd name="T51" fmla="*/ 2753 h 3312"/>
              <a:gd name="T52" fmla="*/ 2598 w 3321"/>
              <a:gd name="T53" fmla="*/ 2591 h 3312"/>
              <a:gd name="T54" fmla="*/ 2760 w 3321"/>
              <a:gd name="T55" fmla="*/ 2396 h 3312"/>
              <a:gd name="T56" fmla="*/ 2883 w 3321"/>
              <a:gd name="T57" fmla="*/ 2170 h 3312"/>
              <a:gd name="T58" fmla="*/ 2962 w 3321"/>
              <a:gd name="T59" fmla="*/ 1922 h 3312"/>
              <a:gd name="T60" fmla="*/ 2989 w 3321"/>
              <a:gd name="T61" fmla="*/ 1656 h 3312"/>
              <a:gd name="T62" fmla="*/ 3309 w 3321"/>
              <a:gd name="T63" fmla="*/ 1856 h 3312"/>
              <a:gd name="T64" fmla="*/ 3248 w 3321"/>
              <a:gd name="T65" fmla="*/ 2141 h 3312"/>
              <a:gd name="T66" fmla="*/ 3139 w 3321"/>
              <a:gd name="T67" fmla="*/ 2407 h 3312"/>
              <a:gd name="T68" fmla="*/ 2988 w 3321"/>
              <a:gd name="T69" fmla="*/ 2648 h 3312"/>
              <a:gd name="T70" fmla="*/ 2799 w 3321"/>
              <a:gd name="T71" fmla="*/ 2858 h 3312"/>
              <a:gd name="T72" fmla="*/ 2577 w 3321"/>
              <a:gd name="T73" fmla="*/ 3035 h 3312"/>
              <a:gd name="T74" fmla="*/ 2327 w 3321"/>
              <a:gd name="T75" fmla="*/ 3171 h 3312"/>
              <a:gd name="T76" fmla="*/ 2053 w 3321"/>
              <a:gd name="T77" fmla="*/ 3265 h 3312"/>
              <a:gd name="T78" fmla="*/ 1761 w 3321"/>
              <a:gd name="T79" fmla="*/ 3309 h 3312"/>
              <a:gd name="T80" fmla="*/ 1460 w 3321"/>
              <a:gd name="T81" fmla="*/ 3300 h 3312"/>
              <a:gd name="T82" fmla="*/ 1174 w 3321"/>
              <a:gd name="T83" fmla="*/ 3239 h 3312"/>
              <a:gd name="T84" fmla="*/ 908 w 3321"/>
              <a:gd name="T85" fmla="*/ 3130 h 3312"/>
              <a:gd name="T86" fmla="*/ 666 w 3321"/>
              <a:gd name="T87" fmla="*/ 2980 h 3312"/>
              <a:gd name="T88" fmla="*/ 455 w 3321"/>
              <a:gd name="T89" fmla="*/ 2791 h 3312"/>
              <a:gd name="T90" fmla="*/ 278 w 3321"/>
              <a:gd name="T91" fmla="*/ 2570 h 3312"/>
              <a:gd name="T92" fmla="*/ 141 w 3321"/>
              <a:gd name="T93" fmla="*/ 2320 h 3312"/>
              <a:gd name="T94" fmla="*/ 47 w 3321"/>
              <a:gd name="T95" fmla="*/ 2047 h 3312"/>
              <a:gd name="T96" fmla="*/ 3 w 3321"/>
              <a:gd name="T97" fmla="*/ 1756 h 3312"/>
              <a:gd name="T98" fmla="*/ 12 w 3321"/>
              <a:gd name="T99" fmla="*/ 1456 h 3312"/>
              <a:gd name="T100" fmla="*/ 73 w 3321"/>
              <a:gd name="T101" fmla="*/ 1171 h 3312"/>
              <a:gd name="T102" fmla="*/ 182 w 3321"/>
              <a:gd name="T103" fmla="*/ 905 h 3312"/>
              <a:gd name="T104" fmla="*/ 333 w 3321"/>
              <a:gd name="T105" fmla="*/ 664 h 3312"/>
              <a:gd name="T106" fmla="*/ 522 w 3321"/>
              <a:gd name="T107" fmla="*/ 454 h 3312"/>
              <a:gd name="T108" fmla="*/ 744 w 3321"/>
              <a:gd name="T109" fmla="*/ 277 h 3312"/>
              <a:gd name="T110" fmla="*/ 994 w 3321"/>
              <a:gd name="T111" fmla="*/ 141 h 3312"/>
              <a:gd name="T112" fmla="*/ 1268 w 3321"/>
              <a:gd name="T113" fmla="*/ 47 h 3312"/>
              <a:gd name="T114" fmla="*/ 1560 w 3321"/>
              <a:gd name="T115" fmla="*/ 3 h 33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321" h="3312">
                <a:moveTo>
                  <a:pt x="2922" y="431"/>
                </a:moveTo>
                <a:lnTo>
                  <a:pt x="3155" y="662"/>
                </a:lnTo>
                <a:lnTo>
                  <a:pt x="1494" y="2318"/>
                </a:lnTo>
                <a:lnTo>
                  <a:pt x="748" y="1574"/>
                </a:lnTo>
                <a:lnTo>
                  <a:pt x="979" y="1341"/>
                </a:lnTo>
                <a:lnTo>
                  <a:pt x="1494" y="1855"/>
                </a:lnTo>
                <a:lnTo>
                  <a:pt x="2922" y="431"/>
                </a:lnTo>
                <a:close/>
                <a:moveTo>
                  <a:pt x="1661" y="0"/>
                </a:moveTo>
                <a:lnTo>
                  <a:pt x="1753" y="3"/>
                </a:lnTo>
                <a:lnTo>
                  <a:pt x="1845" y="11"/>
                </a:lnTo>
                <a:lnTo>
                  <a:pt x="1936" y="25"/>
                </a:lnTo>
                <a:lnTo>
                  <a:pt x="2027" y="42"/>
                </a:lnTo>
                <a:lnTo>
                  <a:pt x="2116" y="63"/>
                </a:lnTo>
                <a:lnTo>
                  <a:pt x="2205" y="88"/>
                </a:lnTo>
                <a:lnTo>
                  <a:pt x="2291" y="115"/>
                </a:lnTo>
                <a:lnTo>
                  <a:pt x="2026" y="380"/>
                </a:lnTo>
                <a:lnTo>
                  <a:pt x="1956" y="363"/>
                </a:lnTo>
                <a:lnTo>
                  <a:pt x="1885" y="349"/>
                </a:lnTo>
                <a:lnTo>
                  <a:pt x="1813" y="339"/>
                </a:lnTo>
                <a:lnTo>
                  <a:pt x="1738" y="333"/>
                </a:lnTo>
                <a:lnTo>
                  <a:pt x="1661" y="331"/>
                </a:lnTo>
                <a:lnTo>
                  <a:pt x="1570" y="334"/>
                </a:lnTo>
                <a:lnTo>
                  <a:pt x="1481" y="344"/>
                </a:lnTo>
                <a:lnTo>
                  <a:pt x="1394" y="358"/>
                </a:lnTo>
                <a:lnTo>
                  <a:pt x="1308" y="379"/>
                </a:lnTo>
                <a:lnTo>
                  <a:pt x="1226" y="405"/>
                </a:lnTo>
                <a:lnTo>
                  <a:pt x="1145" y="437"/>
                </a:lnTo>
                <a:lnTo>
                  <a:pt x="1067" y="472"/>
                </a:lnTo>
                <a:lnTo>
                  <a:pt x="991" y="513"/>
                </a:lnTo>
                <a:lnTo>
                  <a:pt x="919" y="559"/>
                </a:lnTo>
                <a:lnTo>
                  <a:pt x="850" y="608"/>
                </a:lnTo>
                <a:lnTo>
                  <a:pt x="785" y="662"/>
                </a:lnTo>
                <a:lnTo>
                  <a:pt x="723" y="721"/>
                </a:lnTo>
                <a:lnTo>
                  <a:pt x="664" y="783"/>
                </a:lnTo>
                <a:lnTo>
                  <a:pt x="610" y="848"/>
                </a:lnTo>
                <a:lnTo>
                  <a:pt x="561" y="916"/>
                </a:lnTo>
                <a:lnTo>
                  <a:pt x="514" y="989"/>
                </a:lnTo>
                <a:lnTo>
                  <a:pt x="473" y="1064"/>
                </a:lnTo>
                <a:lnTo>
                  <a:pt x="438" y="1142"/>
                </a:lnTo>
                <a:lnTo>
                  <a:pt x="407" y="1222"/>
                </a:lnTo>
                <a:lnTo>
                  <a:pt x="380" y="1305"/>
                </a:lnTo>
                <a:lnTo>
                  <a:pt x="359" y="1390"/>
                </a:lnTo>
                <a:lnTo>
                  <a:pt x="345" y="1477"/>
                </a:lnTo>
                <a:lnTo>
                  <a:pt x="335" y="1566"/>
                </a:lnTo>
                <a:lnTo>
                  <a:pt x="332" y="1656"/>
                </a:lnTo>
                <a:lnTo>
                  <a:pt x="335" y="1746"/>
                </a:lnTo>
                <a:lnTo>
                  <a:pt x="345" y="1835"/>
                </a:lnTo>
                <a:lnTo>
                  <a:pt x="359" y="1922"/>
                </a:lnTo>
                <a:lnTo>
                  <a:pt x="380" y="2007"/>
                </a:lnTo>
                <a:lnTo>
                  <a:pt x="407" y="2090"/>
                </a:lnTo>
                <a:lnTo>
                  <a:pt x="438" y="2170"/>
                </a:lnTo>
                <a:lnTo>
                  <a:pt x="473" y="2248"/>
                </a:lnTo>
                <a:lnTo>
                  <a:pt x="514" y="2323"/>
                </a:lnTo>
                <a:lnTo>
                  <a:pt x="561" y="2396"/>
                </a:lnTo>
                <a:lnTo>
                  <a:pt x="610" y="2464"/>
                </a:lnTo>
                <a:lnTo>
                  <a:pt x="664" y="2529"/>
                </a:lnTo>
                <a:lnTo>
                  <a:pt x="723" y="2591"/>
                </a:lnTo>
                <a:lnTo>
                  <a:pt x="785" y="2650"/>
                </a:lnTo>
                <a:lnTo>
                  <a:pt x="850" y="2704"/>
                </a:lnTo>
                <a:lnTo>
                  <a:pt x="919" y="2753"/>
                </a:lnTo>
                <a:lnTo>
                  <a:pt x="991" y="2799"/>
                </a:lnTo>
                <a:lnTo>
                  <a:pt x="1067" y="2840"/>
                </a:lnTo>
                <a:lnTo>
                  <a:pt x="1145" y="2875"/>
                </a:lnTo>
                <a:lnTo>
                  <a:pt x="1226" y="2907"/>
                </a:lnTo>
                <a:lnTo>
                  <a:pt x="1308" y="2933"/>
                </a:lnTo>
                <a:lnTo>
                  <a:pt x="1394" y="2954"/>
                </a:lnTo>
                <a:lnTo>
                  <a:pt x="1481" y="2968"/>
                </a:lnTo>
                <a:lnTo>
                  <a:pt x="1570" y="2978"/>
                </a:lnTo>
                <a:lnTo>
                  <a:pt x="1661" y="2981"/>
                </a:lnTo>
                <a:lnTo>
                  <a:pt x="1751" y="2978"/>
                </a:lnTo>
                <a:lnTo>
                  <a:pt x="1840" y="2968"/>
                </a:lnTo>
                <a:lnTo>
                  <a:pt x="1927" y="2954"/>
                </a:lnTo>
                <a:lnTo>
                  <a:pt x="2013" y="2933"/>
                </a:lnTo>
                <a:lnTo>
                  <a:pt x="2095" y="2907"/>
                </a:lnTo>
                <a:lnTo>
                  <a:pt x="2176" y="2875"/>
                </a:lnTo>
                <a:lnTo>
                  <a:pt x="2254" y="2840"/>
                </a:lnTo>
                <a:lnTo>
                  <a:pt x="2330" y="2799"/>
                </a:lnTo>
                <a:lnTo>
                  <a:pt x="2402" y="2753"/>
                </a:lnTo>
                <a:lnTo>
                  <a:pt x="2471" y="2704"/>
                </a:lnTo>
                <a:lnTo>
                  <a:pt x="2536" y="2650"/>
                </a:lnTo>
                <a:lnTo>
                  <a:pt x="2598" y="2591"/>
                </a:lnTo>
                <a:lnTo>
                  <a:pt x="2657" y="2529"/>
                </a:lnTo>
                <a:lnTo>
                  <a:pt x="2711" y="2464"/>
                </a:lnTo>
                <a:lnTo>
                  <a:pt x="2760" y="2396"/>
                </a:lnTo>
                <a:lnTo>
                  <a:pt x="2807" y="2323"/>
                </a:lnTo>
                <a:lnTo>
                  <a:pt x="2848" y="2248"/>
                </a:lnTo>
                <a:lnTo>
                  <a:pt x="2883" y="2170"/>
                </a:lnTo>
                <a:lnTo>
                  <a:pt x="2914" y="2090"/>
                </a:lnTo>
                <a:lnTo>
                  <a:pt x="2941" y="2007"/>
                </a:lnTo>
                <a:lnTo>
                  <a:pt x="2962" y="1922"/>
                </a:lnTo>
                <a:lnTo>
                  <a:pt x="2976" y="1835"/>
                </a:lnTo>
                <a:lnTo>
                  <a:pt x="2986" y="1746"/>
                </a:lnTo>
                <a:lnTo>
                  <a:pt x="2989" y="1656"/>
                </a:lnTo>
                <a:lnTo>
                  <a:pt x="3321" y="1656"/>
                </a:lnTo>
                <a:lnTo>
                  <a:pt x="3318" y="1756"/>
                </a:lnTo>
                <a:lnTo>
                  <a:pt x="3309" y="1856"/>
                </a:lnTo>
                <a:lnTo>
                  <a:pt x="3294" y="1952"/>
                </a:lnTo>
                <a:lnTo>
                  <a:pt x="3274" y="2047"/>
                </a:lnTo>
                <a:lnTo>
                  <a:pt x="3248" y="2141"/>
                </a:lnTo>
                <a:lnTo>
                  <a:pt x="3216" y="2232"/>
                </a:lnTo>
                <a:lnTo>
                  <a:pt x="3180" y="2320"/>
                </a:lnTo>
                <a:lnTo>
                  <a:pt x="3139" y="2407"/>
                </a:lnTo>
                <a:lnTo>
                  <a:pt x="3094" y="2490"/>
                </a:lnTo>
                <a:lnTo>
                  <a:pt x="3043" y="2570"/>
                </a:lnTo>
                <a:lnTo>
                  <a:pt x="2988" y="2648"/>
                </a:lnTo>
                <a:lnTo>
                  <a:pt x="2930" y="2721"/>
                </a:lnTo>
                <a:lnTo>
                  <a:pt x="2866" y="2791"/>
                </a:lnTo>
                <a:lnTo>
                  <a:pt x="2799" y="2858"/>
                </a:lnTo>
                <a:lnTo>
                  <a:pt x="2728" y="2922"/>
                </a:lnTo>
                <a:lnTo>
                  <a:pt x="2655" y="2980"/>
                </a:lnTo>
                <a:lnTo>
                  <a:pt x="2577" y="3035"/>
                </a:lnTo>
                <a:lnTo>
                  <a:pt x="2497" y="3085"/>
                </a:lnTo>
                <a:lnTo>
                  <a:pt x="2413" y="3130"/>
                </a:lnTo>
                <a:lnTo>
                  <a:pt x="2327" y="3171"/>
                </a:lnTo>
                <a:lnTo>
                  <a:pt x="2238" y="3208"/>
                </a:lnTo>
                <a:lnTo>
                  <a:pt x="2147" y="3239"/>
                </a:lnTo>
                <a:lnTo>
                  <a:pt x="2053" y="3265"/>
                </a:lnTo>
                <a:lnTo>
                  <a:pt x="1957" y="3285"/>
                </a:lnTo>
                <a:lnTo>
                  <a:pt x="1861" y="3300"/>
                </a:lnTo>
                <a:lnTo>
                  <a:pt x="1761" y="3309"/>
                </a:lnTo>
                <a:lnTo>
                  <a:pt x="1661" y="3312"/>
                </a:lnTo>
                <a:lnTo>
                  <a:pt x="1560" y="3309"/>
                </a:lnTo>
                <a:lnTo>
                  <a:pt x="1460" y="3300"/>
                </a:lnTo>
                <a:lnTo>
                  <a:pt x="1364" y="3285"/>
                </a:lnTo>
                <a:lnTo>
                  <a:pt x="1268" y="3265"/>
                </a:lnTo>
                <a:lnTo>
                  <a:pt x="1174" y="3239"/>
                </a:lnTo>
                <a:lnTo>
                  <a:pt x="1083" y="3208"/>
                </a:lnTo>
                <a:lnTo>
                  <a:pt x="994" y="3171"/>
                </a:lnTo>
                <a:lnTo>
                  <a:pt x="908" y="3130"/>
                </a:lnTo>
                <a:lnTo>
                  <a:pt x="824" y="3085"/>
                </a:lnTo>
                <a:lnTo>
                  <a:pt x="744" y="3035"/>
                </a:lnTo>
                <a:lnTo>
                  <a:pt x="666" y="2980"/>
                </a:lnTo>
                <a:lnTo>
                  <a:pt x="593" y="2922"/>
                </a:lnTo>
                <a:lnTo>
                  <a:pt x="522" y="2858"/>
                </a:lnTo>
                <a:lnTo>
                  <a:pt x="455" y="2791"/>
                </a:lnTo>
                <a:lnTo>
                  <a:pt x="391" y="2721"/>
                </a:lnTo>
                <a:lnTo>
                  <a:pt x="333" y="2648"/>
                </a:lnTo>
                <a:lnTo>
                  <a:pt x="278" y="2570"/>
                </a:lnTo>
                <a:lnTo>
                  <a:pt x="227" y="2490"/>
                </a:lnTo>
                <a:lnTo>
                  <a:pt x="182" y="2407"/>
                </a:lnTo>
                <a:lnTo>
                  <a:pt x="141" y="2320"/>
                </a:lnTo>
                <a:lnTo>
                  <a:pt x="105" y="2232"/>
                </a:lnTo>
                <a:lnTo>
                  <a:pt x="73" y="2141"/>
                </a:lnTo>
                <a:lnTo>
                  <a:pt x="47" y="2047"/>
                </a:lnTo>
                <a:lnTo>
                  <a:pt x="27" y="1952"/>
                </a:lnTo>
                <a:lnTo>
                  <a:pt x="12" y="1856"/>
                </a:lnTo>
                <a:lnTo>
                  <a:pt x="3" y="1756"/>
                </a:lnTo>
                <a:lnTo>
                  <a:pt x="0" y="1656"/>
                </a:lnTo>
                <a:lnTo>
                  <a:pt x="3" y="1556"/>
                </a:lnTo>
                <a:lnTo>
                  <a:pt x="12" y="1456"/>
                </a:lnTo>
                <a:lnTo>
                  <a:pt x="27" y="1360"/>
                </a:lnTo>
                <a:lnTo>
                  <a:pt x="47" y="1265"/>
                </a:lnTo>
                <a:lnTo>
                  <a:pt x="73" y="1171"/>
                </a:lnTo>
                <a:lnTo>
                  <a:pt x="105" y="1080"/>
                </a:lnTo>
                <a:lnTo>
                  <a:pt x="141" y="992"/>
                </a:lnTo>
                <a:lnTo>
                  <a:pt x="182" y="905"/>
                </a:lnTo>
                <a:lnTo>
                  <a:pt x="227" y="822"/>
                </a:lnTo>
                <a:lnTo>
                  <a:pt x="278" y="742"/>
                </a:lnTo>
                <a:lnTo>
                  <a:pt x="333" y="664"/>
                </a:lnTo>
                <a:lnTo>
                  <a:pt x="391" y="591"/>
                </a:lnTo>
                <a:lnTo>
                  <a:pt x="455" y="521"/>
                </a:lnTo>
                <a:lnTo>
                  <a:pt x="522" y="454"/>
                </a:lnTo>
                <a:lnTo>
                  <a:pt x="593" y="390"/>
                </a:lnTo>
                <a:lnTo>
                  <a:pt x="666" y="332"/>
                </a:lnTo>
                <a:lnTo>
                  <a:pt x="744" y="277"/>
                </a:lnTo>
                <a:lnTo>
                  <a:pt x="824" y="227"/>
                </a:lnTo>
                <a:lnTo>
                  <a:pt x="908" y="182"/>
                </a:lnTo>
                <a:lnTo>
                  <a:pt x="994" y="141"/>
                </a:lnTo>
                <a:lnTo>
                  <a:pt x="1083" y="104"/>
                </a:lnTo>
                <a:lnTo>
                  <a:pt x="1174" y="73"/>
                </a:lnTo>
                <a:lnTo>
                  <a:pt x="1268" y="47"/>
                </a:lnTo>
                <a:lnTo>
                  <a:pt x="1364" y="27"/>
                </a:lnTo>
                <a:lnTo>
                  <a:pt x="1460" y="12"/>
                </a:lnTo>
                <a:lnTo>
                  <a:pt x="1560" y="3"/>
                </a:lnTo>
                <a:lnTo>
                  <a:pt x="1661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160111" y="4157125"/>
            <a:ext cx="20026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latin typeface="Courier New"/>
                <a:cs typeface="Courier New"/>
              </a:rPr>
              <a:t>Check point</a:t>
            </a:r>
            <a:endParaRPr lang="ko-KR" altLang="en-US" sz="1050" b="1">
              <a:solidFill>
                <a:schemeClr val="tx1">
                  <a:lumMod val="75000"/>
                  <a:lumOff val="2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726053" y="5502215"/>
            <a:ext cx="388964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prstClr val="black">
                    <a:lumMod val="75000"/>
                    <a:lumOff val="25000"/>
                  </a:prstClr>
                </a:solidFill>
              </a:rPr>
              <a:t>ID, PW </a:t>
            </a: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설정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ID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PW </a:t>
            </a: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를 설정한다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en-US" altLang="ko-KR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7726052" y="4122987"/>
            <a:ext cx="3889649" cy="104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75000"/>
                    <a:lumOff val="25000"/>
                  </a:prstClr>
                </a:solidFill>
              </a:rPr>
              <a:t>공격준비</a:t>
            </a:r>
            <a:endParaRPr lang="ko-KR" altLang="en-US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공격하기에 앞서 준비를 한다</a:t>
            </a:r>
            <a:r>
              <a:rPr lang="en-US" altLang="ko-KR" sz="140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en-US" altLang="ko-KR" sz="14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endParaRPr lang="ko-KR" altLang="en-US" sz="1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385873" y="4363579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7545696" y="4357180"/>
            <a:ext cx="0" cy="21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8129772" y="1124211"/>
            <a:ext cx="756000" cy="756000"/>
          </a:xfrm>
          <a:prstGeom prst="ellipse">
            <a:avLst/>
          </a:prstGeom>
          <a:solidFill>
            <a:srgbClr val="f450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073605" y="1240922"/>
            <a:ext cx="868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bg1"/>
                </a:solidFill>
                <a:latin typeface="Courier New"/>
                <a:cs typeface="Courier New"/>
              </a:rPr>
              <a:t>Check point</a:t>
            </a:r>
            <a:endParaRPr lang="ko-KR" altLang="en-US" sz="700" b="1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2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grpSp>
        <p:nvGrpSpPr>
          <p:cNvPr id="52" name="그룹 14"/>
          <p:cNvGrpSpPr/>
          <p:nvPr/>
        </p:nvGrpSpPr>
        <p:grpSpPr>
          <a:xfrm rot="0">
            <a:off x="1188881" y="323658"/>
            <a:ext cx="2141933" cy="430887"/>
            <a:chOff x="1188881" y="323658"/>
            <a:chExt cx="2141933" cy="430887"/>
          </a:xfrm>
        </p:grpSpPr>
        <p:sp>
          <p:nvSpPr>
            <p:cNvPr id="54" name="TextBox 53"/>
            <p:cNvSpPr txBox="1"/>
            <p:nvPr/>
          </p:nvSpPr>
          <p:spPr>
            <a:xfrm>
              <a:off x="1188881" y="351819"/>
              <a:ext cx="184731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endParaRPr lang="ko-KR" altLang="en-US" sz="1200">
                <a:solidFill>
                  <a:schemeClr val="tx2">
                    <a:lumMod val="75000"/>
                  </a:schemeClr>
                </a:solidFill>
                <a:latin typeface="Arial Unicode MS"/>
                <a:ea typeface="Arial Unicode MS"/>
                <a:cs typeface="Arial Unicode M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88881" y="323658"/>
              <a:ext cx="2141933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en-US" altLang="ko-KR" sz="2200" b="1" mc:Ignorable="hp" hp:hslEmbossed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  <a:latin typeface="Courier New"/>
                  <a:ea typeface="맑은 고딕"/>
                  <a:cs typeface="Courier New"/>
                </a:rPr>
                <a:t>Process</a:t>
              </a:r>
              <a:r>
                <a:rPr lang="en-US" altLang="ko-KR" sz="2200" b="1">
                  <a:solidFill>
                    <a:schemeClr val="tx2">
                      <a:lumMod val="75000"/>
                    </a:schemeClr>
                  </a:solidFill>
                  <a:latin typeface="Courier New"/>
                  <a:ea typeface="맑은 고딕"/>
                  <a:cs typeface="Courier New"/>
                </a:rPr>
                <a:t>t</a:t>
              </a:r>
              <a:r>
                <a:rPr lang="en-US" altLang="ko-KR" sz="2200">
                  <a:solidFill>
                    <a:schemeClr val="tx2">
                      <a:lumMod val="75000"/>
                    </a:schemeClr>
                  </a:solidFill>
                  <a:latin typeface="맑은 고딕"/>
                  <a:ea typeface="맑은 고딕"/>
                  <a:cs typeface="Arial Unicode MS"/>
                </a:rPr>
                <a:t> Info</a:t>
              </a:r>
              <a:endParaRPr lang="ko-KR" altLang="en-US" sz="2200"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5214677" y="3429000"/>
            <a:ext cx="1819208" cy="7680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altLang="ko-KR" b="1" spc="-400">
                <a:solidFill>
                  <a:schemeClr val="tx2">
                    <a:lumMod val="75000"/>
                  </a:schemeClr>
                </a:solidFill>
                <a:latin typeface="Courier New"/>
                <a:ea typeface="HY견고딕"/>
                <a:cs typeface="Courier New"/>
              </a:rPr>
              <a:t>Answer</a:t>
            </a:r>
            <a:endParaRPr lang="ko-KR" altLang="en-US" b="1" spc="-400">
              <a:solidFill>
                <a:schemeClr val="tx2">
                  <a:lumMod val="75000"/>
                </a:schemeClr>
              </a:solidFill>
              <a:latin typeface="Courier New"/>
              <a:ea typeface="HY견고딕"/>
              <a:cs typeface="Courier New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6003316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6969" y="4197085"/>
            <a:ext cx="0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H="1">
            <a:off x="6173950" y="4197085"/>
            <a:ext cx="18061" cy="2660915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003316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endCxn id="3" idx="0"/>
          </p:cNvCxnSpPr>
          <p:nvPr/>
        </p:nvCxnSpPr>
        <p:spPr>
          <a:xfrm>
            <a:off x="6086969" y="0"/>
            <a:ext cx="0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173950" y="0"/>
            <a:ext cx="18061" cy="2564904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4694815" y="2564904"/>
            <a:ext cx="2784309" cy="864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r>
              <a:rPr lang="en-US" altLang="ko-KR" sz="3700" b="1" spc="-400">
                <a:solidFill>
                  <a:schemeClr val="tx2">
                    <a:lumMod val="75000"/>
                  </a:schemeClr>
                </a:solidFill>
                <a:latin typeface="Courier New"/>
                <a:ea typeface="HY견고딕"/>
                <a:cs typeface="Courier New"/>
              </a:rPr>
              <a:t>Question</a:t>
            </a:r>
            <a:endParaRPr lang="ko-KR" altLang="en-US" sz="3700" b="1" spc="-400">
              <a:solidFill>
                <a:schemeClr val="tx2">
                  <a:lumMod val="75000"/>
                </a:schemeClr>
              </a:solidFill>
              <a:latin typeface="Courier New"/>
              <a:ea typeface="HY견고딕"/>
              <a:cs typeface="Courier New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85664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33536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>
              <a:defRPr/>
            </a:pPr>
            <a:endParaRPr lang="ko-KR" altLang="en-US" sz="1600">
              <a:latin typeface="맑은 고딕"/>
              <a:ea typeface="맑은 고딕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1446415" y="2330678"/>
            <a:ext cx="2344188" cy="1813411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실행 단추: 도움말 6">
            <a:hlinkClick r:id="" action="ppaction://noaction" highlightClick="1"/>
          </p:cNvPr>
          <p:cNvSpPr/>
          <p:nvPr/>
        </p:nvSpPr>
        <p:spPr>
          <a:xfrm>
            <a:off x="7805650" y="947229"/>
            <a:ext cx="3084022" cy="4580313"/>
          </a:xfrm>
          <a:prstGeom prst="actionButtonHelp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3200" b="1">
                <a:solidFill>
                  <a:schemeClr val="bg1"/>
                </a:solidFill>
              </a:rPr>
              <a:t>3</a:t>
            </a:r>
            <a:endParaRPr lang="ko-KR" altLang="en-US" sz="3200" b="1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Courier New"/>
                <a:ea typeface="맑은 고딕"/>
                <a:cs typeface="Courier New"/>
              </a:rPr>
              <a:t>Solution</a:t>
            </a:r>
            <a:endParaRPr lang="ko-KR" altLang="en-US" sz="22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Courier New"/>
              <a:ea typeface="맑은 고딕"/>
              <a:cs typeface="Courier New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837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latin typeface="맑은 고딕"/>
                <a:ea typeface="맑은 고딕"/>
              </a:rPr>
              <a:t>1. </a:t>
            </a:r>
            <a:r>
              <a:rPr lang="ko-KR" altLang="en-US">
                <a:latin typeface="맑은 고딕"/>
                <a:ea typeface="맑은 고딕"/>
              </a:rPr>
              <a:t>정보수집</a:t>
            </a:r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tretch>
            <a:fillRect/>
          </a:stretch>
        </p:blipFill>
        <p:spPr>
          <a:xfrm>
            <a:off x="2608103" y="1645778"/>
            <a:ext cx="8280000" cy="7791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732893" y="1157535"/>
            <a:ext cx="6213399" cy="3229415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  <a:defRPr/>
            </a:pPr>
            <a:r>
              <a:rPr lang="en-US" altLang="ko-KR" sz="2000">
                <a:latin typeface="Courier New"/>
                <a:ea typeface="HY견고딕"/>
                <a:cs typeface="Courier New"/>
              </a:rPr>
              <a:t>Milnet-1.0 Download</a:t>
            </a:r>
          </a:p>
          <a:p>
            <a:pPr lvl="0">
              <a:defRPr/>
            </a:pPr>
            <a:endParaRPr lang="en-US" altLang="ko-KR" sz="1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1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1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1000">
              <a:latin typeface="Courier New"/>
              <a:ea typeface="HY견고딕"/>
              <a:cs typeface="Courier New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US" altLang="ko-KR" sz="2000">
                <a:latin typeface="Courier New"/>
                <a:ea typeface="HY견고딕"/>
                <a:cs typeface="Courier New"/>
              </a:rPr>
              <a:t>VMware -&gt; open -&gt; Milnet-1.0-ova </a:t>
            </a:r>
            <a:r>
              <a:rPr lang="ko-KR" altLang="en-US" sz="1700">
                <a:latin typeface="굴림"/>
                <a:ea typeface="굴림"/>
                <a:cs typeface="Courier New"/>
              </a:rPr>
              <a:t>실행</a:t>
            </a:r>
          </a:p>
          <a:p>
            <a:pPr lvl="0">
              <a:defRPr/>
            </a:pPr>
            <a:endParaRPr lang="en-US" altLang="ko-KR" sz="1000">
              <a:latin typeface="굴림"/>
              <a:ea typeface="굴림"/>
              <a:cs typeface="Courier New"/>
            </a:endParaRPr>
          </a:p>
          <a:p>
            <a:pPr marL="342900" indent="-342900">
              <a:buFont typeface="Arial"/>
              <a:buChar char="•"/>
              <a:defRPr/>
            </a:pPr>
            <a:endParaRPr lang="en-US" altLang="ko-KR" sz="1000">
              <a:latin typeface="굴림"/>
              <a:ea typeface="굴림"/>
              <a:cs typeface="Courier New"/>
            </a:endParaRPr>
          </a:p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  <a:p>
            <a:pPr lvl="0">
              <a:defRPr/>
            </a:pPr>
            <a:endParaRPr lang="en-US" altLang="ko-KR" sz="2000">
              <a:latin typeface="Courier New"/>
              <a:ea typeface="HY견고딕"/>
              <a:cs typeface="Courier New"/>
            </a:endParaRPr>
          </a:p>
        </p:txBody>
      </p:sp>
      <p:pic>
        <p:nvPicPr>
          <p:cNvPr id="20" name="내용 개체 틀 19"/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tretch>
            <a:fillRect/>
          </a:stretch>
        </p:blipFill>
        <p:spPr>
          <a:xfrm>
            <a:off x="2608103" y="3023285"/>
            <a:ext cx="8280000" cy="34968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195" name="그룹 8194"/>
          <p:cNvGrpSpPr/>
          <p:nvPr/>
        </p:nvGrpSpPr>
        <p:grpSpPr>
          <a:xfrm>
            <a:off x="265814" y="1235677"/>
            <a:ext cx="2057256" cy="5334106"/>
            <a:chOff x="265814" y="1235677"/>
            <a:chExt cx="2057256" cy="5334106"/>
          </a:xfrm>
        </p:grpSpPr>
        <p:sp>
          <p:nvSpPr>
            <p:cNvPr id="2" name="직사각형 1"/>
            <p:cNvSpPr/>
            <p:nvPr/>
          </p:nvSpPr>
          <p:spPr>
            <a:xfrm>
              <a:off x="265814" y="1235677"/>
              <a:ext cx="2057256" cy="5334106"/>
            </a:xfrm>
            <a:prstGeom prst="rect">
              <a:avLst/>
            </a:prstGeom>
            <a:solidFill>
              <a:schemeClr val="tx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ko-KR" altLang="en-US" sz="2000" b="1">
                  <a:solidFill>
                    <a:schemeClr val="bg1"/>
                  </a:solidFill>
                  <a:latin typeface="돋움체"/>
                  <a:ea typeface="돋움체"/>
                </a:rPr>
                <a:t>정보수집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돋움체"/>
                  <a:ea typeface="돋움체"/>
                </a:rPr>
                <a:t>공격준비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돋움체"/>
                  <a:ea typeface="돋움체"/>
                </a:rPr>
                <a:t>공격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돋움체"/>
                  <a:ea typeface="돋움체"/>
                </a:rPr>
                <a:t>권한상승</a:t>
              </a: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endParaRPr lang="en-US" altLang="ko-KR" sz="2000">
                <a:solidFill>
                  <a:schemeClr val="bg1"/>
                </a:solidFill>
                <a:latin typeface="돋움체"/>
                <a:ea typeface="돋움체"/>
              </a:endParaRPr>
            </a:p>
            <a:p>
              <a:pPr algn="ctr">
                <a:defRPr/>
              </a:pP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돋움체"/>
                  <a:ea typeface="돋움체"/>
                </a:rPr>
                <a:t>플래그획득</a:t>
              </a:r>
              <a:endParaRPr lang="en-US" altLang="ko-KR" sz="2000">
                <a:solidFill>
                  <a:schemeClr val="bg1">
                    <a:lumMod val="50000"/>
                  </a:schemeClr>
                </a:solidFill>
                <a:latin typeface="돋움체"/>
                <a:ea typeface="돋움체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 rot="5400000">
              <a:off x="1030514" y="2357256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오른쪽 화살표 20"/>
            <p:cNvSpPr/>
            <p:nvPr/>
          </p:nvSpPr>
          <p:spPr>
            <a:xfrm rot="5400000">
              <a:off x="1030514" y="421446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오른쪽 화살표 21"/>
            <p:cNvSpPr/>
            <p:nvPr/>
          </p:nvSpPr>
          <p:spPr>
            <a:xfrm rot="5400000">
              <a:off x="1030514" y="3287077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오른쪽 화살표 22"/>
            <p:cNvSpPr/>
            <p:nvPr/>
          </p:nvSpPr>
          <p:spPr>
            <a:xfrm rot="5400000">
              <a:off x="1030513" y="5088314"/>
              <a:ext cx="527225" cy="360000"/>
            </a:xfrm>
            <a:prstGeom prst="rightArrow">
              <a:avLst>
                <a:gd name="adj1" fmla="val 50000"/>
                <a:gd name="adj2" fmla="val 6731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0888103" y="3023285"/>
            <a:ext cx="1303898" cy="539360"/>
          </a:xfrm>
          <a:prstGeom prst="rect">
            <a:avLst/>
          </a:prstGeom>
          <a:solidFill>
            <a:schemeClr val="tx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sz="1000" b="1">
                <a:solidFill>
                  <a:schemeClr val="bg1"/>
                </a:solidFill>
                <a:latin typeface="Courier New"/>
                <a:ea typeface="굴림"/>
                <a:cs typeface="Courier New"/>
              </a:rPr>
              <a:t>192.168.10.131</a:t>
            </a:r>
          </a:p>
          <a:p>
            <a:pPr algn="ctr">
              <a:defRPr/>
            </a:pPr>
            <a:r>
              <a:rPr lang="ko-KR" altLang="en-US" sz="1200" b="1">
                <a:solidFill>
                  <a:schemeClr val="bg1"/>
                </a:solidFill>
                <a:latin typeface="굴림"/>
                <a:ea typeface="굴림"/>
              </a:rPr>
              <a:t>확인</a:t>
            </a:r>
            <a:endParaRPr lang="en-US" altLang="ko-KR" sz="1200" b="1">
              <a:solidFill>
                <a:schemeClr val="bg1"/>
              </a:solidFill>
              <a:latin typeface="굴림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88881" y="279156"/>
            <a:ext cx="1544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ea typeface="맑은 고딕" pitchFamily="50" charset="-127"/>
                <a:cs typeface="Courier New" pitchFamily="49" charset="0"/>
              </a:rPr>
              <a:t>Solution</a:t>
            </a:r>
            <a:endParaRPr lang="ko-KR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ea typeface="맑은 고딕" pitchFamily="50" charset="-127"/>
              <a:cs typeface="Courier New" pitchFamily="49" charset="0"/>
            </a:endParaRPr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88881" y="646999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정보수집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500670" y="3461290"/>
            <a:ext cx="1960827" cy="621202"/>
          </a:xfrm>
        </p:spPr>
        <p:txBody>
          <a:bodyPr>
            <a:normAutofit lnSpcReduction="10000"/>
          </a:bodyPr>
          <a:lstStyle/>
          <a:p>
            <a:endParaRPr lang="en-US" altLang="ko-KR" sz="1000" dirty="0">
              <a:latin typeface="굴림" pitchFamily="50" charset="-127"/>
              <a:ea typeface="굴림" pitchFamily="50" charset="-127"/>
              <a:cs typeface="Courier New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Scan</a:t>
            </a: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32" y="1655803"/>
            <a:ext cx="8280000" cy="1840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내용 개체 틀 1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64" y="4130854"/>
            <a:ext cx="8280000" cy="23886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265814" y="1235677"/>
            <a:ext cx="2057256" cy="5334106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정보수집</a:t>
            </a:r>
            <a:endParaRPr lang="en-US" altLang="ko-KR" sz="2000" b="1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공격준비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공격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권한상승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 smtClean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algn="ctr"/>
            <a:r>
              <a:rPr lang="ko-KR" altLang="en-US" sz="2000" dirty="0" err="1" smtClean="0">
                <a:solidFill>
                  <a:schemeClr val="bg1">
                    <a:lumMod val="7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플래그획득</a:t>
            </a:r>
            <a:endParaRPr lang="en-US" altLang="ko-KR" sz="2000" dirty="0" smtClean="0">
              <a:solidFill>
                <a:schemeClr val="bg1">
                  <a:lumMod val="7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rot="5400000">
            <a:off x="1030514" y="2357256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1030514" y="421446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5400000">
            <a:off x="1030514" y="3287077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5400000">
            <a:off x="1030513" y="5088314"/>
            <a:ext cx="527225" cy="360000"/>
          </a:xfrm>
          <a:prstGeom prst="rightArrow">
            <a:avLst>
              <a:gd name="adj1" fmla="val 50000"/>
              <a:gd name="adj2" fmla="val 67317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텍스트 개체 틀 8"/>
          <p:cNvSpPr>
            <a:spLocks noGrp="1"/>
          </p:cNvSpPr>
          <p:nvPr>
            <p:ph type="body" sz="quarter" idx="3"/>
          </p:nvPr>
        </p:nvSpPr>
        <p:spPr>
          <a:xfrm>
            <a:off x="2500670" y="1032716"/>
            <a:ext cx="8488606" cy="563625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Courier New" panose="02070309020205020404" pitchFamily="49" charset="0"/>
                <a:ea typeface="굴림" pitchFamily="50" charset="-127"/>
                <a:cs typeface="Courier New" panose="02070309020205020404" pitchFamily="49" charset="0"/>
              </a:rPr>
              <a:t># </a:t>
            </a:r>
            <a:r>
              <a:rPr lang="en-US" altLang="ko-KR" sz="2000" dirty="0" err="1" smtClean="0">
                <a:latin typeface="Courier New" pitchFamily="49" charset="0"/>
                <a:ea typeface="굴림" pitchFamily="50" charset="-127"/>
                <a:cs typeface="Courier New" pitchFamily="49" charset="0"/>
              </a:rPr>
              <a:t>netdiscover</a:t>
            </a:r>
            <a:endParaRPr lang="en-US" altLang="ko-KR" sz="2000" dirty="0" smtClean="0">
              <a:latin typeface="Courier New" pitchFamily="49" charset="0"/>
              <a:ea typeface="HY견고딕" pitchFamily="18" charset="-127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05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1551</ep:Words>
  <ep:PresentationFormat>사용자 지정</ep:PresentationFormat>
  <ep:Paragraphs>1235</ep:Paragraphs>
  <ep:Slides>70</ep:Slides>
  <ep:Notes>23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ep:HeadingPairs>
  <ep:TitlesOfParts>
    <vt:vector size="71" baseType="lpstr">
      <vt:lpstr>Office Theme</vt:lpstr>
      <vt:lpstr>PowerPoint 프레젠테이션</vt:lpstr>
      <vt:lpstr>PowerPoint 프레젠테이션</vt:lpstr>
      <vt:lpstr>슬라이드 3</vt:lpstr>
      <vt:lpstr>PowerPoint 프레젠테이션</vt:lpstr>
      <vt:lpstr>PowerPoint 프레젠테이션</vt:lpstr>
      <vt:lpstr>PowerPoint 프레젠테이션</vt:lpstr>
      <vt:lpstr>슬라이드 7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14</vt:lpstr>
      <vt:lpstr>슬라이드 15</vt:lpstr>
      <vt:lpstr>슬라이드 16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36</vt:lpstr>
      <vt:lpstr>PowerPoint 프레젠테이션</vt:lpstr>
      <vt:lpstr>PowerPoint 프레젠테이션</vt:lpstr>
      <vt:lpstr>슬라이드 39</vt:lpstr>
      <vt:lpstr>슬라이드 40</vt:lpstr>
      <vt:lpstr>슬라이드 41</vt:lpstr>
      <vt:lpstr>슬라이드 42</vt:lpstr>
      <vt:lpstr>PowerPoint 프레젠테이션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PowerPoint 프레젠테이션</vt:lpstr>
      <vt:lpstr>PowerPoint 프레젠테이션</vt:lpstr>
      <vt:lpstr>슬라이드 59</vt:lpstr>
      <vt:lpstr>슬라이드 60</vt:lpstr>
      <vt:lpstr>슬라이드 61</vt:lpstr>
      <vt:lpstr>PowerPoint 프레젠테이션</vt:lpstr>
      <vt:lpstr>PowerPoint 프레젠테이션</vt:lpstr>
      <vt:lpstr>PowerPoint 프레젠테이션</vt:lpstr>
      <vt:lpstr>슬라이드 65</vt:lpstr>
      <vt:lpstr>슬라이드 66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2015-01-21T11:35:38.000</dcterms:created>
  <dc:creator>Saebyeol Yu</dc:creator>
  <cp:lastModifiedBy>Wonjae Choi</cp:lastModifiedBy>
  <dcterms:modified xsi:type="dcterms:W3CDTF">2019-12-30T01:31:24.979</dcterms:modified>
  <cp:revision>343</cp:revision>
  <dc:title>PowerPoint 프레젠테이션</dc:title>
  <cp:version>0906.0100.01</cp:version>
</cp:coreProperties>
</file>